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016" r:id="rId1"/>
  </p:sldMasterIdLst>
  <p:notesMasterIdLst>
    <p:notesMasterId r:id="rId75"/>
  </p:notesMasterIdLst>
  <p:handoutMasterIdLst>
    <p:handoutMasterId r:id="rId76"/>
  </p:handoutMasterIdLst>
  <p:sldIdLst>
    <p:sldId id="280" r:id="rId2"/>
    <p:sldId id="740" r:id="rId3"/>
    <p:sldId id="590" r:id="rId4"/>
    <p:sldId id="591" r:id="rId5"/>
    <p:sldId id="592" r:id="rId6"/>
    <p:sldId id="593" r:id="rId7"/>
    <p:sldId id="594" r:id="rId8"/>
    <p:sldId id="595" r:id="rId9"/>
    <p:sldId id="596" r:id="rId10"/>
    <p:sldId id="597" r:id="rId11"/>
    <p:sldId id="598" r:id="rId12"/>
    <p:sldId id="741" r:id="rId13"/>
    <p:sldId id="742" r:id="rId14"/>
    <p:sldId id="743" r:id="rId15"/>
    <p:sldId id="744" r:id="rId16"/>
    <p:sldId id="745" r:id="rId17"/>
    <p:sldId id="601" r:id="rId18"/>
    <p:sldId id="602" r:id="rId19"/>
    <p:sldId id="603" r:id="rId20"/>
    <p:sldId id="701" r:id="rId21"/>
    <p:sldId id="702" r:id="rId22"/>
    <p:sldId id="703" r:id="rId23"/>
    <p:sldId id="704" r:id="rId24"/>
    <p:sldId id="705" r:id="rId25"/>
    <p:sldId id="706" r:id="rId26"/>
    <p:sldId id="707" r:id="rId27"/>
    <p:sldId id="708" r:id="rId28"/>
    <p:sldId id="613" r:id="rId29"/>
    <p:sldId id="614" r:id="rId30"/>
    <p:sldId id="615" r:id="rId31"/>
    <p:sldId id="616" r:id="rId32"/>
    <p:sldId id="746" r:id="rId33"/>
    <p:sldId id="747" r:id="rId34"/>
    <p:sldId id="748" r:id="rId35"/>
    <p:sldId id="749" r:id="rId36"/>
    <p:sldId id="750" r:id="rId37"/>
    <p:sldId id="751" r:id="rId38"/>
    <p:sldId id="752" r:id="rId39"/>
    <p:sldId id="753" r:id="rId40"/>
    <p:sldId id="633" r:id="rId41"/>
    <p:sldId id="630" r:id="rId42"/>
    <p:sldId id="635" r:id="rId43"/>
    <p:sldId id="636" r:id="rId44"/>
    <p:sldId id="632" r:id="rId45"/>
    <p:sldId id="663" r:id="rId46"/>
    <p:sldId id="664" r:id="rId47"/>
    <p:sldId id="665" r:id="rId48"/>
    <p:sldId id="666" r:id="rId49"/>
    <p:sldId id="667" r:id="rId50"/>
    <p:sldId id="668" r:id="rId51"/>
    <p:sldId id="669" r:id="rId52"/>
    <p:sldId id="662" r:id="rId53"/>
    <p:sldId id="677" r:id="rId54"/>
    <p:sldId id="683" r:id="rId55"/>
    <p:sldId id="695" r:id="rId56"/>
    <p:sldId id="690" r:id="rId57"/>
    <p:sldId id="696" r:id="rId58"/>
    <p:sldId id="649" r:id="rId59"/>
    <p:sldId id="676" r:id="rId60"/>
    <p:sldId id="689" r:id="rId61"/>
    <p:sldId id="660" r:id="rId62"/>
    <p:sldId id="661" r:id="rId63"/>
    <p:sldId id="642" r:id="rId64"/>
    <p:sldId id="643" r:id="rId65"/>
    <p:sldId id="684" r:id="rId66"/>
    <p:sldId id="650" r:id="rId67"/>
    <p:sldId id="670" r:id="rId68"/>
    <p:sldId id="671" r:id="rId69"/>
    <p:sldId id="685" r:id="rId70"/>
    <p:sldId id="652" r:id="rId71"/>
    <p:sldId id="653" r:id="rId72"/>
    <p:sldId id="674" r:id="rId73"/>
    <p:sldId id="675" r:id="rId74"/>
  </p:sldIdLst>
  <p:sldSz cx="9906000" cy="6858000" type="A4"/>
  <p:notesSz cx="6797675" cy="987425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99"/>
    <a:srgbClr val="AD5B29"/>
    <a:srgbClr val="663618"/>
    <a:srgbClr val="FF9900"/>
    <a:srgbClr val="CCFFCC"/>
    <a:srgbClr val="33CC3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47" autoAdjust="0"/>
    <p:restoredTop sz="94858" autoAdjust="0"/>
  </p:normalViewPr>
  <p:slideViewPr>
    <p:cSldViewPr>
      <p:cViewPr>
        <p:scale>
          <a:sx n="78" d="100"/>
          <a:sy n="78" d="100"/>
        </p:scale>
        <p:origin x="-324" y="-528"/>
      </p:cViewPr>
      <p:guideLst>
        <p:guide orient="horz" pos="3974"/>
        <p:guide pos="10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84"/>
    </p:cViewPr>
  </p:sorterViewPr>
  <p:notesViewPr>
    <p:cSldViewPr>
      <p:cViewPr varScale="1">
        <p:scale>
          <a:sx n="73" d="100"/>
          <a:sy n="73" d="100"/>
        </p:scale>
        <p:origin x="-2148" y="-90"/>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6867" name="Rectangle 3"/>
          <p:cNvSpPr>
            <a:spLocks noGrp="1" noChangeArrowheads="1"/>
          </p:cNvSpPr>
          <p:nvPr>
            <p:ph type="dt" sz="quarter"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36868" name="Rectangle 4"/>
          <p:cNvSpPr>
            <a:spLocks noGrp="1" noChangeArrowheads="1"/>
          </p:cNvSpPr>
          <p:nvPr>
            <p:ph type="ftr" sz="quarter" idx="2"/>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6869" name="Rectangle 5"/>
          <p:cNvSpPr>
            <a:spLocks noGrp="1" noChangeArrowheads="1"/>
          </p:cNvSpPr>
          <p:nvPr>
            <p:ph type="sldNum" sz="quarter" idx="3"/>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D9FC0F68-BF12-4824-80D0-7BD91A045083}" type="slidenum">
              <a:rPr lang="en-US" altLang="zh-TW"/>
              <a:pPr>
                <a:defRPr/>
              </a:pPr>
              <a:t>‹#›</a:t>
            </a:fld>
            <a:endParaRPr lang="en-US" altLang="zh-TW"/>
          </a:p>
        </p:txBody>
      </p:sp>
    </p:spTree>
    <p:extLst>
      <p:ext uri="{BB962C8B-B14F-4D97-AF65-F5344CB8AC3E}">
        <p14:creationId xmlns:p14="http://schemas.microsoft.com/office/powerpoint/2010/main" val="1284181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5123" name="Rectangle 3"/>
          <p:cNvSpPr>
            <a:spLocks noGrp="1" noChangeArrowheads="1"/>
          </p:cNvSpPr>
          <p:nvPr>
            <p:ph type="dt" idx="1"/>
          </p:nvPr>
        </p:nvSpPr>
        <p:spPr bwMode="auto">
          <a:xfrm>
            <a:off x="3851275"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98308" name="Rectangle 4"/>
          <p:cNvSpPr>
            <a:spLocks noGrp="1" noRot="1" noChangeAspect="1" noChangeArrowheads="1" noTextEdit="1"/>
          </p:cNvSpPr>
          <p:nvPr>
            <p:ph type="sldImg" idx="2"/>
          </p:nvPr>
        </p:nvSpPr>
        <p:spPr bwMode="auto">
          <a:xfrm>
            <a:off x="723900" y="739775"/>
            <a:ext cx="534987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463" y="4689475"/>
            <a:ext cx="498475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126" name="Rectangle 6"/>
          <p:cNvSpPr>
            <a:spLocks noGrp="1" noChangeArrowheads="1"/>
          </p:cNvSpPr>
          <p:nvPr>
            <p:ph type="ftr" sz="quarter" idx="4"/>
          </p:nvPr>
        </p:nvSpPr>
        <p:spPr bwMode="auto">
          <a:xfrm>
            <a:off x="0" y="9380538"/>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5127" name="Rectangle 7"/>
          <p:cNvSpPr>
            <a:spLocks noGrp="1" noChangeArrowheads="1"/>
          </p:cNvSpPr>
          <p:nvPr>
            <p:ph type="sldNum" sz="quarter" idx="5"/>
          </p:nvPr>
        </p:nvSpPr>
        <p:spPr bwMode="auto">
          <a:xfrm>
            <a:off x="3851275" y="9380538"/>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A05DA21A-775E-4E5A-8591-951657E80AA6}" type="slidenum">
              <a:rPr lang="en-US" altLang="zh-TW"/>
              <a:pPr>
                <a:defRPr/>
              </a:pPr>
              <a:t>‹#›</a:t>
            </a:fld>
            <a:endParaRPr lang="en-US" altLang="zh-TW"/>
          </a:p>
        </p:txBody>
      </p:sp>
    </p:spTree>
    <p:extLst>
      <p:ext uri="{BB962C8B-B14F-4D97-AF65-F5344CB8AC3E}">
        <p14:creationId xmlns:p14="http://schemas.microsoft.com/office/powerpoint/2010/main" val="221503040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a:ln/>
        </p:spPr>
      </p:sp>
      <p:sp>
        <p:nvSpPr>
          <p:cNvPr id="1843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t>1</a:t>
            </a:r>
          </a:p>
          <a:p>
            <a:r>
              <a:rPr lang="zh-TW" altLang="en-US" u="sng" smtClean="0"/>
              <a:t>原因</a:t>
            </a:r>
            <a:r>
              <a:rPr lang="en-US" altLang="zh-TW" u="sng" smtClean="0"/>
              <a:t>(why)</a:t>
            </a:r>
            <a:r>
              <a:rPr lang="zh-TW" altLang="en-US" u="sng" smtClean="0"/>
              <a:t>：</a:t>
            </a:r>
            <a:endParaRPr lang="en-US" altLang="zh-TW" u="sng" smtClean="0"/>
          </a:p>
          <a:p>
            <a:r>
              <a:rPr lang="zh-TW" altLang="en-US" smtClean="0"/>
              <a:t>原本一個派令底下，同一個人只會有一筆資料，那派免兼令的作業方式，承辦人通常會先新增一文稿編號，輸入人員的免兼資料後，再另新增一文稿編號，輸入派兼資料，總共要製作兩筆派免兼令。</a:t>
            </a:r>
            <a:endParaRPr lang="en-US" altLang="zh-TW" smtClean="0"/>
          </a:p>
          <a:p>
            <a:endParaRPr lang="en-US" altLang="zh-TW" u="sng" smtClean="0"/>
          </a:p>
          <a:p>
            <a:r>
              <a:rPr lang="zh-TW" altLang="en-US" u="sng" smtClean="0"/>
              <a:t>做法</a:t>
            </a:r>
            <a:r>
              <a:rPr lang="en-US" altLang="zh-TW" u="sng" smtClean="0"/>
              <a:t>(how)</a:t>
            </a:r>
            <a:r>
              <a:rPr lang="zh-TW" altLang="en-US" u="sng" smtClean="0"/>
              <a:t>：</a:t>
            </a:r>
            <a:endParaRPr lang="en-US" altLang="zh-TW" u="sng" smtClean="0"/>
          </a:p>
          <a:p>
            <a:r>
              <a:rPr lang="zh-TW" altLang="en-US" smtClean="0"/>
              <a:t>這次的增修改成如果是在製做派免兼令，同一文稿編號之下，同一人可以有兩筆資料，方便承辦人員只要新增一筆文稿編號，就可以輸入同一個人員的免兼和派兼兩筆資料。</a:t>
            </a:r>
            <a:endParaRPr lang="en-US" altLang="zh-TW" smtClean="0"/>
          </a:p>
          <a:p>
            <a:endParaRPr lang="en-US" altLang="zh-TW" u="sng" smtClean="0"/>
          </a:p>
          <a:p>
            <a:r>
              <a:rPr lang="zh-TW" altLang="en-US" u="sng" smtClean="0"/>
              <a:t>效益：</a:t>
            </a:r>
            <a:endParaRPr lang="en-US" altLang="zh-TW" u="sng" smtClean="0"/>
          </a:p>
          <a:p>
            <a:r>
              <a:rPr lang="zh-TW" altLang="en-US" smtClean="0"/>
              <a:t>可以簡化承辦人的作業流程。</a:t>
            </a:r>
            <a:endParaRPr lang="en-US" altLang="zh-TW" smtClean="0"/>
          </a:p>
          <a:p>
            <a:endParaRPr lang="en-US" altLang="zh-TW" smtClean="0"/>
          </a:p>
          <a:p>
            <a:r>
              <a:rPr lang="en-US" altLang="zh-TW" smtClean="0"/>
              <a:t>2</a:t>
            </a:r>
          </a:p>
          <a:p>
            <a:r>
              <a:rPr lang="zh-TW" altLang="en-US" u="sng" smtClean="0"/>
              <a:t>原因</a:t>
            </a:r>
            <a:r>
              <a:rPr lang="en-US" altLang="zh-TW" u="sng" smtClean="0"/>
              <a:t>(why)</a:t>
            </a:r>
            <a:r>
              <a:rPr lang="zh-TW" altLang="en-US" u="sng" smtClean="0"/>
              <a:t>：</a:t>
            </a:r>
            <a:endParaRPr lang="en-US" altLang="zh-TW" u="sng" smtClean="0"/>
          </a:p>
          <a:p>
            <a:r>
              <a:rPr lang="zh-TW" altLang="en-US" smtClean="0"/>
              <a:t>選員的作業機關，原本是可以一次挑選多個機關，可是機關數量眾多，</a:t>
            </a:r>
            <a:endParaRPr lang="en-US" altLang="zh-TW" smtClean="0"/>
          </a:p>
          <a:p>
            <a:endParaRPr lang="en-US" altLang="zh-TW" u="sng" smtClean="0"/>
          </a:p>
          <a:p>
            <a:r>
              <a:rPr lang="zh-TW" altLang="en-US" u="sng" smtClean="0"/>
              <a:t>做法</a:t>
            </a:r>
            <a:r>
              <a:rPr lang="en-US" altLang="zh-TW" u="sng" smtClean="0"/>
              <a:t>(how)</a:t>
            </a:r>
            <a:r>
              <a:rPr lang="zh-TW" altLang="en-US" u="sng" smtClean="0"/>
              <a:t>：</a:t>
            </a:r>
            <a:endParaRPr lang="en-US" altLang="zh-TW" u="sng" smtClean="0"/>
          </a:p>
          <a:p>
            <a:r>
              <a:rPr lang="zh-TW" altLang="en-US" smtClean="0"/>
              <a:t>所以改成新增四個選項，</a:t>
            </a:r>
            <a:endParaRPr lang="en-US" altLang="zh-TW" smtClean="0"/>
          </a:p>
          <a:p>
            <a:endParaRPr lang="en-US" altLang="zh-TW" smtClean="0"/>
          </a:p>
          <a:p>
            <a:r>
              <a:rPr lang="zh-TW" altLang="en-US" u="sng" smtClean="0"/>
              <a:t>效益：</a:t>
            </a:r>
            <a:endParaRPr lang="en-US" altLang="zh-TW" u="sng" smtClean="0"/>
          </a:p>
          <a:p>
            <a:r>
              <a:rPr lang="zh-TW" altLang="en-US" smtClean="0"/>
              <a:t>方便承辦人快速挑選服務機關。</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p:spPr>
        <p:txBody>
          <a:bodyPr/>
          <a:lstStyle/>
          <a:p>
            <a:r>
              <a:rPr lang="zh-TW" altLang="en-US" smtClean="0"/>
              <a:t>教師為現支本薪</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defRPr/>
            </a:pPr>
            <a:r>
              <a:rPr kumimoji="0" lang="zh-TW" altLang="en-US" kern="0" dirty="0" smtClean="0">
                <a:solidFill>
                  <a:srgbClr val="FF0000"/>
                </a:solidFill>
                <a:latin typeface="+mn-ea"/>
              </a:rPr>
              <a:t>為防被改造，考核清冊若勾選</a:t>
            </a:r>
            <a:r>
              <a:rPr kumimoji="0" lang="en-US" altLang="zh-TW" kern="0" dirty="0" smtClean="0">
                <a:solidFill>
                  <a:srgbClr val="FF0000"/>
                </a:solidFill>
                <a:latin typeface="+mn-ea"/>
              </a:rPr>
              <a:t>”</a:t>
            </a:r>
            <a:r>
              <a:rPr kumimoji="0" lang="zh-TW" altLang="en-US" kern="0" dirty="0" smtClean="0">
                <a:solidFill>
                  <a:srgbClr val="FF0000"/>
                </a:solidFill>
                <a:latin typeface="+mn-ea"/>
              </a:rPr>
              <a:t>列印核定獎懲</a:t>
            </a:r>
            <a:r>
              <a:rPr kumimoji="0" lang="en-US" altLang="zh-TW" kern="0" dirty="0" smtClean="0">
                <a:solidFill>
                  <a:srgbClr val="FF0000"/>
                </a:solidFill>
                <a:latin typeface="+mn-ea"/>
              </a:rPr>
              <a:t>”</a:t>
            </a:r>
            <a:r>
              <a:rPr kumimoji="0" lang="zh-TW" altLang="en-US" kern="0" dirty="0" smtClean="0">
                <a:solidFill>
                  <a:srgbClr val="FF0000"/>
                </a:solidFill>
                <a:latin typeface="+mn-ea"/>
              </a:rPr>
              <a:t>時，在考績年別</a:t>
            </a:r>
            <a:r>
              <a:rPr kumimoji="0" lang="en-US" altLang="zh-TW" kern="0" dirty="0" smtClean="0">
                <a:solidFill>
                  <a:srgbClr val="FF0000"/>
                </a:solidFill>
                <a:latin typeface="+mn-ea"/>
              </a:rPr>
              <a:t>102</a:t>
            </a:r>
            <a:r>
              <a:rPr kumimoji="0" lang="zh-TW" altLang="en-US" kern="0" dirty="0" smtClean="0">
                <a:solidFill>
                  <a:srgbClr val="FF0000"/>
                </a:solidFill>
                <a:latin typeface="+mn-ea"/>
              </a:rPr>
              <a:t>年後，教職員分類為</a:t>
            </a:r>
            <a:r>
              <a:rPr kumimoji="0" lang="en-US" altLang="zh-TW" kern="0" dirty="0" smtClean="0">
                <a:solidFill>
                  <a:srgbClr val="FF0000"/>
                </a:solidFill>
                <a:latin typeface="+mn-ea"/>
              </a:rPr>
              <a:t>A</a:t>
            </a:r>
            <a:r>
              <a:rPr kumimoji="0" lang="zh-TW" altLang="en-US" kern="0" dirty="0" smtClean="0">
                <a:solidFill>
                  <a:srgbClr val="FF0000"/>
                </a:solidFill>
                <a:latin typeface="+mn-ea"/>
              </a:rPr>
              <a:t>教師時，則報表產製檔格式為</a:t>
            </a:r>
            <a:r>
              <a:rPr kumimoji="0" lang="en-US" altLang="zh-TW" kern="0" dirty="0" smtClean="0">
                <a:solidFill>
                  <a:srgbClr val="FF0000"/>
                </a:solidFill>
                <a:latin typeface="+mn-ea"/>
              </a:rPr>
              <a:t>PDF</a:t>
            </a:r>
            <a:r>
              <a:rPr kumimoji="0" lang="zh-TW" altLang="en-US" kern="0" dirty="0" smtClean="0">
                <a:solidFill>
                  <a:srgbClr val="FF0000"/>
                </a:solidFill>
                <a:latin typeface="+mn-ea"/>
              </a:rPr>
              <a:t>檔，且於清冊上呈現浮水印。</a:t>
            </a:r>
          </a:p>
          <a:p>
            <a:pPr>
              <a:defRPr/>
            </a:pPr>
            <a:endParaRPr lang="zh-TW"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defRPr/>
            </a:pPr>
            <a:r>
              <a:rPr kumimoji="0" lang="zh-TW" altLang="en-US" kern="0" dirty="0" smtClean="0">
                <a:solidFill>
                  <a:srgbClr val="FF0000"/>
                </a:solidFill>
                <a:latin typeface="+mn-ea"/>
              </a:rPr>
              <a:t>為防被改造，考核清冊若勾選</a:t>
            </a:r>
            <a:r>
              <a:rPr kumimoji="0" lang="en-US" altLang="zh-TW" kern="0" dirty="0" smtClean="0">
                <a:solidFill>
                  <a:srgbClr val="FF0000"/>
                </a:solidFill>
                <a:latin typeface="+mn-ea"/>
              </a:rPr>
              <a:t>”</a:t>
            </a:r>
            <a:r>
              <a:rPr kumimoji="0" lang="zh-TW" altLang="en-US" kern="0" dirty="0" smtClean="0">
                <a:solidFill>
                  <a:srgbClr val="FF0000"/>
                </a:solidFill>
                <a:latin typeface="+mn-ea"/>
              </a:rPr>
              <a:t>列印核定獎懲</a:t>
            </a:r>
            <a:r>
              <a:rPr kumimoji="0" lang="en-US" altLang="zh-TW" kern="0" dirty="0" smtClean="0">
                <a:solidFill>
                  <a:srgbClr val="FF0000"/>
                </a:solidFill>
                <a:latin typeface="+mn-ea"/>
              </a:rPr>
              <a:t>”</a:t>
            </a:r>
            <a:r>
              <a:rPr kumimoji="0" lang="zh-TW" altLang="en-US" kern="0" dirty="0" smtClean="0">
                <a:solidFill>
                  <a:srgbClr val="FF0000"/>
                </a:solidFill>
                <a:latin typeface="+mn-ea"/>
              </a:rPr>
              <a:t>時，在考績年別</a:t>
            </a:r>
            <a:r>
              <a:rPr kumimoji="0" lang="en-US" altLang="zh-TW" kern="0" dirty="0" smtClean="0">
                <a:solidFill>
                  <a:srgbClr val="FF0000"/>
                </a:solidFill>
                <a:latin typeface="+mn-ea"/>
              </a:rPr>
              <a:t>102</a:t>
            </a:r>
            <a:r>
              <a:rPr kumimoji="0" lang="zh-TW" altLang="en-US" kern="0" dirty="0" smtClean="0">
                <a:solidFill>
                  <a:srgbClr val="FF0000"/>
                </a:solidFill>
                <a:latin typeface="+mn-ea"/>
              </a:rPr>
              <a:t>年後，教職員分類為</a:t>
            </a:r>
            <a:r>
              <a:rPr kumimoji="0" lang="en-US" altLang="zh-TW" kern="0" dirty="0" smtClean="0">
                <a:solidFill>
                  <a:srgbClr val="FF0000"/>
                </a:solidFill>
                <a:latin typeface="+mn-ea"/>
              </a:rPr>
              <a:t>A</a:t>
            </a:r>
            <a:r>
              <a:rPr kumimoji="0" lang="zh-TW" altLang="en-US" kern="0" dirty="0" smtClean="0">
                <a:solidFill>
                  <a:srgbClr val="FF0000"/>
                </a:solidFill>
                <a:latin typeface="+mn-ea"/>
              </a:rPr>
              <a:t>教師時，則報表產製檔格式為</a:t>
            </a:r>
            <a:r>
              <a:rPr kumimoji="0" lang="en-US" altLang="zh-TW" kern="0" dirty="0" smtClean="0">
                <a:solidFill>
                  <a:srgbClr val="FF0000"/>
                </a:solidFill>
                <a:latin typeface="+mn-ea"/>
              </a:rPr>
              <a:t>PDF</a:t>
            </a:r>
            <a:r>
              <a:rPr kumimoji="0" lang="zh-TW" altLang="en-US" kern="0" smtClean="0">
                <a:solidFill>
                  <a:srgbClr val="FF0000"/>
                </a:solidFill>
                <a:latin typeface="+mn-ea"/>
              </a:rPr>
              <a:t>檔，且於清冊上呈現浮水印。</a:t>
            </a:r>
          </a:p>
          <a:p>
            <a:pPr>
              <a:defRPr/>
            </a:pPr>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因為教師常有多張教師證，辦理成績考核時，系統擷取最新一筆教師證，但其非現聘科目，在個人子系統表</a:t>
            </a:r>
            <a:r>
              <a:rPr lang="en-US" altLang="zh-TW" dirty="0" smtClean="0"/>
              <a:t>7</a:t>
            </a:r>
            <a:r>
              <a:rPr lang="zh-TW" altLang="en-US" dirty="0" smtClean="0"/>
              <a:t>教師資格新增</a:t>
            </a:r>
            <a:r>
              <a:rPr lang="en-US" altLang="zh-TW" dirty="0" smtClean="0"/>
              <a:t>"</a:t>
            </a:r>
            <a:r>
              <a:rPr lang="zh-TW" altLang="en-US" dirty="0" smtClean="0"/>
              <a:t>主要科目</a:t>
            </a:r>
            <a:r>
              <a:rPr lang="en-US" altLang="zh-TW" dirty="0" smtClean="0"/>
              <a:t>"</a:t>
            </a:r>
            <a:r>
              <a:rPr lang="zh-TW" altLang="en-US" dirty="0" smtClean="0"/>
              <a:t>後</a:t>
            </a:r>
            <a:r>
              <a:rPr lang="en-US" altLang="zh-TW" dirty="0" smtClean="0"/>
              <a:t>,</a:t>
            </a:r>
            <a:r>
              <a:rPr lang="zh-TW" altLang="en-US" dirty="0" smtClean="0"/>
              <a:t>可以判斷若有勾選</a:t>
            </a:r>
            <a:r>
              <a:rPr lang="en-US" altLang="zh-TW" dirty="0" smtClean="0"/>
              <a:t>"</a:t>
            </a:r>
            <a:r>
              <a:rPr lang="zh-TW" altLang="en-US" dirty="0" smtClean="0"/>
              <a:t>主要科目</a:t>
            </a:r>
            <a:r>
              <a:rPr lang="en-US" altLang="zh-TW" dirty="0" smtClean="0"/>
              <a:t>"</a:t>
            </a:r>
            <a:r>
              <a:rPr lang="zh-TW" altLang="en-US" dirty="0" smtClean="0"/>
              <a:t>則為考核表「教師登記類科」的現聘科目。</a:t>
            </a:r>
          </a:p>
          <a:p>
            <a:pPr>
              <a:defRPr/>
            </a:pPr>
            <a:endParaRPr lang="zh-TW"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a:defRPr/>
            </a:pPr>
            <a:r>
              <a:rPr lang="zh-TW" altLang="zh-TW" dirty="0" smtClean="0">
                <a:latin typeface="+mn-ea"/>
              </a:rPr>
              <a:t>檢察官與法官</a:t>
            </a:r>
            <a:r>
              <a:rPr lang="zh-TW" altLang="en-US" dirty="0" smtClean="0">
                <a:latin typeface="+mn-ea"/>
              </a:rPr>
              <a:t>人員因為沒有職務編號和職系，所以不需要輸入</a:t>
            </a:r>
            <a:endParaRPr lang="en-US" altLang="zh-TW" dirty="0" smtClean="0">
              <a:latin typeface="+mn-ea"/>
            </a:endParaRPr>
          </a:p>
          <a:p>
            <a:pPr>
              <a:defRPr/>
            </a:pPr>
            <a:r>
              <a:rPr lang="zh-TW" altLang="en-US" dirty="0" smtClean="0"/>
              <a:t>因為</a:t>
            </a:r>
            <a:r>
              <a:rPr lang="zh-TW" altLang="zh-TW" dirty="0" smtClean="0">
                <a:latin typeface="+mn-ea"/>
              </a:rPr>
              <a:t>檢察官與法官</a:t>
            </a:r>
            <a:r>
              <a:rPr lang="zh-TW" altLang="en-US" dirty="0" smtClean="0">
                <a:latin typeface="+mn-ea"/>
              </a:rPr>
              <a:t>人員沒有職務列等，有些作業是需要輸入職務列等的，所以這邊我們是用一個</a:t>
            </a:r>
            <a:r>
              <a:rPr lang="en-US" altLang="zh-TW" dirty="0" smtClean="0">
                <a:latin typeface="+mn-ea"/>
              </a:rPr>
              <a:t>X00</a:t>
            </a:r>
            <a:r>
              <a:rPr lang="zh-TW" altLang="en-US" dirty="0" smtClean="0">
                <a:latin typeface="+mn-ea"/>
              </a:rPr>
              <a:t>的代碼來表示空白的職務列等。</a:t>
            </a:r>
            <a:endParaRPr lang="en-US" altLang="zh-TW" dirty="0" smtClean="0">
              <a:latin typeface="+mn-ea"/>
            </a:endParaRPr>
          </a:p>
          <a:p>
            <a:pPr>
              <a:defRPr/>
            </a:pPr>
            <a:r>
              <a:rPr lang="zh-TW" altLang="en-US" dirty="0" smtClean="0"/>
              <a:t>俸級的話，系統也會控制要輸入和職稱相對應的俸級</a:t>
            </a:r>
            <a:endParaRPr lang="en-US" altLang="zh-TW" dirty="0" smtClean="0"/>
          </a:p>
          <a:p>
            <a:pPr>
              <a:defRPr/>
            </a:pPr>
            <a:r>
              <a:rPr lang="zh-TW" altLang="en-US" dirty="0" smtClean="0"/>
              <a:t>那法官法是從</a:t>
            </a:r>
            <a:r>
              <a:rPr lang="en-US" altLang="zh-TW" dirty="0" smtClean="0"/>
              <a:t>101</a:t>
            </a:r>
            <a:r>
              <a:rPr lang="zh-TW" altLang="en-US" dirty="0" smtClean="0"/>
              <a:t>年</a:t>
            </a:r>
            <a:r>
              <a:rPr lang="en-US" altLang="zh-TW" dirty="0" smtClean="0"/>
              <a:t>7</a:t>
            </a:r>
            <a:r>
              <a:rPr lang="zh-TW" altLang="en-US" dirty="0" smtClean="0"/>
              <a:t>月</a:t>
            </a:r>
            <a:r>
              <a:rPr lang="en-US" altLang="zh-TW" dirty="0" smtClean="0"/>
              <a:t>6</a:t>
            </a:r>
            <a:r>
              <a:rPr lang="zh-TW" altLang="en-US" dirty="0" smtClean="0"/>
              <a:t>號以後才適用。（下一頁）</a:t>
            </a:r>
            <a:endParaRPr lang="en-US" altLang="zh-TW"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a:defRPr/>
            </a:pPr>
            <a:r>
              <a:rPr lang="zh-TW" altLang="zh-TW" dirty="0" smtClean="0">
                <a:latin typeface="+mn-ea"/>
              </a:rPr>
              <a:t>檢察官與法官</a:t>
            </a:r>
            <a:r>
              <a:rPr lang="zh-TW" altLang="en-US" dirty="0" smtClean="0">
                <a:latin typeface="+mn-ea"/>
              </a:rPr>
              <a:t>人員因為沒有職務編號和職系，所以不需要輸入</a:t>
            </a:r>
            <a:endParaRPr lang="en-US" altLang="zh-TW" dirty="0" smtClean="0">
              <a:latin typeface="+mn-ea"/>
            </a:endParaRPr>
          </a:p>
          <a:p>
            <a:pPr>
              <a:defRPr/>
            </a:pPr>
            <a:r>
              <a:rPr lang="zh-TW" altLang="en-US" dirty="0" smtClean="0"/>
              <a:t>因為</a:t>
            </a:r>
            <a:r>
              <a:rPr lang="zh-TW" altLang="zh-TW" dirty="0" smtClean="0">
                <a:latin typeface="+mn-ea"/>
              </a:rPr>
              <a:t>檢察官與法官</a:t>
            </a:r>
            <a:r>
              <a:rPr lang="zh-TW" altLang="en-US" dirty="0" smtClean="0">
                <a:latin typeface="+mn-ea"/>
              </a:rPr>
              <a:t>人員沒有職務列等，有些作業是需要輸入職務列等的，所以這邊我們是用一個</a:t>
            </a:r>
            <a:r>
              <a:rPr lang="en-US" altLang="zh-TW" dirty="0" smtClean="0">
                <a:latin typeface="+mn-ea"/>
              </a:rPr>
              <a:t>X00</a:t>
            </a:r>
            <a:r>
              <a:rPr lang="zh-TW" altLang="en-US" dirty="0" smtClean="0">
                <a:latin typeface="+mn-ea"/>
              </a:rPr>
              <a:t>的代碼來表示空白的職務列等。</a:t>
            </a:r>
            <a:endParaRPr lang="en-US" altLang="zh-TW" dirty="0" smtClean="0">
              <a:latin typeface="+mn-ea"/>
            </a:endParaRPr>
          </a:p>
          <a:p>
            <a:pPr>
              <a:defRPr/>
            </a:pPr>
            <a:r>
              <a:rPr lang="zh-TW" altLang="en-US" dirty="0" smtClean="0"/>
              <a:t>俸級的話，系統也會控制要輸入和職稱相對應的俸級</a:t>
            </a:r>
            <a:endParaRPr lang="en-US" altLang="zh-TW" dirty="0" smtClean="0"/>
          </a:p>
          <a:p>
            <a:pPr>
              <a:defRPr/>
            </a:pPr>
            <a:r>
              <a:rPr lang="zh-TW" altLang="en-US" dirty="0" smtClean="0"/>
              <a:t>那法官法是從</a:t>
            </a:r>
            <a:r>
              <a:rPr lang="en-US" altLang="zh-TW" dirty="0" smtClean="0"/>
              <a:t>101</a:t>
            </a:r>
            <a:r>
              <a:rPr lang="zh-TW" altLang="en-US" dirty="0" smtClean="0"/>
              <a:t>年</a:t>
            </a:r>
            <a:r>
              <a:rPr lang="en-US" altLang="zh-TW" dirty="0" smtClean="0"/>
              <a:t>7</a:t>
            </a:r>
            <a:r>
              <a:rPr lang="zh-TW" altLang="en-US" dirty="0" smtClean="0"/>
              <a:t>月</a:t>
            </a:r>
            <a:r>
              <a:rPr lang="en-US" altLang="zh-TW" dirty="0" smtClean="0"/>
              <a:t>6</a:t>
            </a:r>
            <a:r>
              <a:rPr lang="zh-TW" altLang="en-US" dirty="0" smtClean="0"/>
              <a:t>號以後才適用。（下一頁）</a:t>
            </a:r>
            <a:endParaRPr lang="en-US" altLang="zh-TW"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a:ln/>
        </p:spPr>
      </p:sp>
      <p:sp>
        <p:nvSpPr>
          <p:cNvPr id="1945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這個畫面是單筆資料的維護畫面，同一文稿編號同一個人可以有兩筆資料。</a:t>
            </a:r>
            <a:endParaRPr lang="en-US" altLang="zh-TW" smtClean="0"/>
          </a:p>
          <a:p>
            <a:r>
              <a:rPr lang="zh-TW" altLang="en-US" smtClean="0"/>
              <a:t>在新增資料的時候系統會有提示訊息，此文稿編號已有此人資料，確定再新增一筆嗎？</a:t>
            </a:r>
            <a:endParaRPr lang="en-US" altLang="zh-TW" smtClean="0"/>
          </a:p>
          <a:p>
            <a:endParaRPr lang="en-US" altLang="zh-TW" smtClean="0"/>
          </a:p>
          <a:p>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相關調整還有報表的列印，適用法官法人員沒有職務列等和職務編號，然後增加了一個俸級。</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a:ln/>
        </p:spPr>
      </p:sp>
      <p:sp>
        <p:nvSpPr>
          <p:cNvPr id="2662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a:ln/>
        </p:spPr>
      </p:sp>
      <p:sp>
        <p:nvSpPr>
          <p:cNvPr id="2765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在報到資料更新作業，系統會去判斷該機關有沒有中等以下學校或大專以上學校免兼，有的話就會顯示在畫面上可以勾選，沒有的話就不會顯示出來。</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defRPr/>
            </a:pPr>
            <a:r>
              <a:rPr kumimoji="0" lang="zh-TW" altLang="en-US" kern="0" dirty="0" smtClean="0">
                <a:solidFill>
                  <a:srgbClr val="FF0000"/>
                </a:solidFill>
                <a:latin typeface="+mn-ea"/>
              </a:rPr>
              <a:t>為防被改造，考核清冊若勾選</a:t>
            </a:r>
            <a:r>
              <a:rPr kumimoji="0" lang="en-US" altLang="zh-TW" kern="0" dirty="0" smtClean="0">
                <a:solidFill>
                  <a:srgbClr val="FF0000"/>
                </a:solidFill>
                <a:latin typeface="+mn-ea"/>
              </a:rPr>
              <a:t>”</a:t>
            </a:r>
            <a:r>
              <a:rPr kumimoji="0" lang="zh-TW" altLang="en-US" kern="0" dirty="0" smtClean="0">
                <a:solidFill>
                  <a:srgbClr val="FF0000"/>
                </a:solidFill>
                <a:latin typeface="+mn-ea"/>
              </a:rPr>
              <a:t>列印核定獎懲</a:t>
            </a:r>
            <a:r>
              <a:rPr kumimoji="0" lang="en-US" altLang="zh-TW" kern="0" dirty="0" smtClean="0">
                <a:solidFill>
                  <a:srgbClr val="FF0000"/>
                </a:solidFill>
                <a:latin typeface="+mn-ea"/>
              </a:rPr>
              <a:t>”</a:t>
            </a:r>
            <a:r>
              <a:rPr kumimoji="0" lang="zh-TW" altLang="en-US" kern="0" dirty="0" smtClean="0">
                <a:solidFill>
                  <a:srgbClr val="FF0000"/>
                </a:solidFill>
                <a:latin typeface="+mn-ea"/>
              </a:rPr>
              <a:t>時，在考績年別</a:t>
            </a:r>
            <a:r>
              <a:rPr kumimoji="0" lang="en-US" altLang="zh-TW" kern="0" dirty="0" smtClean="0">
                <a:solidFill>
                  <a:srgbClr val="FF0000"/>
                </a:solidFill>
                <a:latin typeface="+mn-ea"/>
              </a:rPr>
              <a:t>102</a:t>
            </a:r>
            <a:r>
              <a:rPr kumimoji="0" lang="zh-TW" altLang="en-US" kern="0" dirty="0" smtClean="0">
                <a:solidFill>
                  <a:srgbClr val="FF0000"/>
                </a:solidFill>
                <a:latin typeface="+mn-ea"/>
              </a:rPr>
              <a:t>年後，教職員分類為</a:t>
            </a:r>
            <a:r>
              <a:rPr kumimoji="0" lang="en-US" altLang="zh-TW" kern="0" dirty="0" smtClean="0">
                <a:solidFill>
                  <a:srgbClr val="FF0000"/>
                </a:solidFill>
                <a:latin typeface="+mn-ea"/>
              </a:rPr>
              <a:t>A</a:t>
            </a:r>
            <a:r>
              <a:rPr kumimoji="0" lang="zh-TW" altLang="en-US" kern="0" dirty="0" smtClean="0">
                <a:solidFill>
                  <a:srgbClr val="FF0000"/>
                </a:solidFill>
                <a:latin typeface="+mn-ea"/>
              </a:rPr>
              <a:t>教師時，則報表產製檔格式為</a:t>
            </a:r>
            <a:r>
              <a:rPr kumimoji="0" lang="en-US" altLang="zh-TW" kern="0" dirty="0" smtClean="0">
                <a:solidFill>
                  <a:srgbClr val="FF0000"/>
                </a:solidFill>
                <a:latin typeface="+mn-ea"/>
              </a:rPr>
              <a:t>PDF</a:t>
            </a:r>
            <a:r>
              <a:rPr kumimoji="0" lang="zh-TW" altLang="en-US" kern="0" smtClean="0">
                <a:solidFill>
                  <a:srgbClr val="FF0000"/>
                </a:solidFill>
                <a:latin typeface="+mn-ea"/>
              </a:rPr>
              <a:t>檔，且於清冊上呈現浮水印。</a:t>
            </a:r>
          </a:p>
          <a:p>
            <a:pPr>
              <a:defRPr/>
            </a:pPr>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defRPr/>
            </a:pPr>
            <a:r>
              <a:rPr kumimoji="0" lang="zh-TW" altLang="en-US" kern="0" dirty="0" smtClean="0">
                <a:solidFill>
                  <a:srgbClr val="FF0000"/>
                </a:solidFill>
                <a:latin typeface="+mn-ea"/>
              </a:rPr>
              <a:t>為防被改造，考核清冊若勾選</a:t>
            </a:r>
            <a:r>
              <a:rPr kumimoji="0" lang="en-US" altLang="zh-TW" kern="0" dirty="0" smtClean="0">
                <a:solidFill>
                  <a:srgbClr val="FF0000"/>
                </a:solidFill>
                <a:latin typeface="+mn-ea"/>
              </a:rPr>
              <a:t>”</a:t>
            </a:r>
            <a:r>
              <a:rPr kumimoji="0" lang="zh-TW" altLang="en-US" kern="0" dirty="0" smtClean="0">
                <a:solidFill>
                  <a:srgbClr val="FF0000"/>
                </a:solidFill>
                <a:latin typeface="+mn-ea"/>
              </a:rPr>
              <a:t>列印核定獎懲</a:t>
            </a:r>
            <a:r>
              <a:rPr kumimoji="0" lang="en-US" altLang="zh-TW" kern="0" dirty="0" smtClean="0">
                <a:solidFill>
                  <a:srgbClr val="FF0000"/>
                </a:solidFill>
                <a:latin typeface="+mn-ea"/>
              </a:rPr>
              <a:t>”</a:t>
            </a:r>
            <a:r>
              <a:rPr kumimoji="0" lang="zh-TW" altLang="en-US" kern="0" dirty="0" smtClean="0">
                <a:solidFill>
                  <a:srgbClr val="FF0000"/>
                </a:solidFill>
                <a:latin typeface="+mn-ea"/>
              </a:rPr>
              <a:t>時，在考績年別</a:t>
            </a:r>
            <a:r>
              <a:rPr kumimoji="0" lang="en-US" altLang="zh-TW" kern="0" dirty="0" smtClean="0">
                <a:solidFill>
                  <a:srgbClr val="FF0000"/>
                </a:solidFill>
                <a:latin typeface="+mn-ea"/>
              </a:rPr>
              <a:t>102</a:t>
            </a:r>
            <a:r>
              <a:rPr kumimoji="0" lang="zh-TW" altLang="en-US" kern="0" dirty="0" smtClean="0">
                <a:solidFill>
                  <a:srgbClr val="FF0000"/>
                </a:solidFill>
                <a:latin typeface="+mn-ea"/>
              </a:rPr>
              <a:t>年後，教職員分類為</a:t>
            </a:r>
            <a:r>
              <a:rPr kumimoji="0" lang="en-US" altLang="zh-TW" kern="0" dirty="0" smtClean="0">
                <a:solidFill>
                  <a:srgbClr val="FF0000"/>
                </a:solidFill>
                <a:latin typeface="+mn-ea"/>
              </a:rPr>
              <a:t>A</a:t>
            </a:r>
            <a:r>
              <a:rPr kumimoji="0" lang="zh-TW" altLang="en-US" kern="0" dirty="0" smtClean="0">
                <a:solidFill>
                  <a:srgbClr val="FF0000"/>
                </a:solidFill>
                <a:latin typeface="+mn-ea"/>
              </a:rPr>
              <a:t>教師時，則報表產製檔格式為</a:t>
            </a:r>
            <a:r>
              <a:rPr kumimoji="0" lang="en-US" altLang="zh-TW" kern="0" dirty="0" smtClean="0">
                <a:solidFill>
                  <a:srgbClr val="FF0000"/>
                </a:solidFill>
                <a:latin typeface="+mn-ea"/>
              </a:rPr>
              <a:t>PDF</a:t>
            </a:r>
            <a:r>
              <a:rPr kumimoji="0" lang="zh-TW" altLang="en-US" kern="0" smtClean="0">
                <a:solidFill>
                  <a:srgbClr val="FF0000"/>
                </a:solidFill>
                <a:latin typeface="+mn-ea"/>
              </a:rPr>
              <a:t>檔，且於清冊上呈現浮水印。</a:t>
            </a:r>
          </a:p>
          <a:p>
            <a:pPr>
              <a:defRPr/>
            </a:pPr>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a:ln/>
        </p:spPr>
      </p:sp>
      <p:sp>
        <p:nvSpPr>
          <p:cNvPr id="2867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任免令函案件維護作業有作報送按鈕的控管</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升官等人員資料維護也有做報送按鈕的控管。</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a:ln/>
        </p:spPr>
      </p:sp>
      <p:sp>
        <p:nvSpPr>
          <p:cNvPr id="2048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在批次輸入的地方也有做調整，那在這邊有增加一個資料覆蓋的選項，如果有打勾的話，資料會用覆蓋的方式去異動，沒有打勾的話就會再新增一筆資料。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在派免兼令批次更新的地方，依序寫入表四兼職資料檔。</a:t>
            </a:r>
            <a:endParaRPr lang="en-US" altLang="zh-TW" smtClean="0"/>
          </a:p>
          <a:p>
            <a:r>
              <a:rPr lang="zh-TW" altLang="en-US" smtClean="0"/>
              <a:t>調整列印順序，同一文稿編號同一人如果有兩筆資料的話，兩筆資料都要顯示出來，可以個別調整列印順序。</a:t>
            </a:r>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a:defRPr/>
            </a:pPr>
            <a:r>
              <a:rPr lang="zh-TW" altLang="en-US" dirty="0" smtClean="0"/>
              <a:t>陞遷選員和升官等選員，服務機關的部分可以依</a:t>
            </a:r>
            <a:r>
              <a:rPr lang="zh-TW" altLang="zh-TW" dirty="0" smtClean="0">
                <a:latin typeface="+mn-ea"/>
              </a:rPr>
              <a:t>「按單一機關」</a:t>
            </a:r>
            <a:r>
              <a:rPr lang="en-US" altLang="zh-TW" dirty="0" smtClean="0">
                <a:latin typeface="+mn-ea"/>
              </a:rPr>
              <a:t>(</a:t>
            </a:r>
            <a:r>
              <a:rPr lang="zh-TW" altLang="zh-TW" dirty="0" smtClean="0">
                <a:latin typeface="+mn-ea"/>
              </a:rPr>
              <a:t>預設</a:t>
            </a:r>
            <a:r>
              <a:rPr lang="en-US" altLang="zh-TW" dirty="0" smtClean="0">
                <a:latin typeface="+mn-ea"/>
              </a:rPr>
              <a:t>)</a:t>
            </a:r>
            <a:r>
              <a:rPr lang="zh-TW" altLang="zh-TW" dirty="0" smtClean="0">
                <a:latin typeface="+mn-ea"/>
              </a:rPr>
              <a:t>、「按機關及其所屬機關」、「按機關起迄」與「按機關分類」等</a:t>
            </a:r>
            <a:r>
              <a:rPr lang="en-US" altLang="zh-TW" dirty="0" smtClean="0">
                <a:latin typeface="+mn-ea"/>
              </a:rPr>
              <a:t>4</a:t>
            </a:r>
            <a:r>
              <a:rPr lang="zh-TW" altLang="zh-TW" dirty="0" smtClean="0">
                <a:latin typeface="+mn-ea"/>
              </a:rPr>
              <a:t>選項</a:t>
            </a:r>
            <a:r>
              <a:rPr lang="zh-TW" altLang="en-US" dirty="0" smtClean="0">
                <a:latin typeface="+mn-ea"/>
              </a:rPr>
              <a:t>去做搜尋的動作。</a:t>
            </a:r>
            <a:endParaRPr lang="en-US" altLang="zh-TW" dirty="0" smtClean="0">
              <a:latin typeface="+mn-ea"/>
            </a:endParaRPr>
          </a:p>
          <a:p>
            <a:pPr>
              <a:defRPr/>
            </a:pPr>
            <a:r>
              <a:rPr lang="zh-TW" altLang="en-US" dirty="0" smtClean="0"/>
              <a:t>加速承辦人挑選服務機關的速度。</a:t>
            </a:r>
            <a:endParaRPr lang="en-US" altLang="zh-TW" dirty="0" smtClean="0"/>
          </a:p>
          <a:p>
            <a:pPr>
              <a:defRPr/>
            </a:pPr>
            <a:endParaRPr lang="en-US" altLang="zh-TW"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897348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因應各學校對於運動教練其人員資料及相關報表和其他教師不同，所以增加［運動教練］這項考核教職員分類提供使用</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2.</a:t>
            </a:r>
            <a:r>
              <a:rPr lang="zh-TW" altLang="en-US" dirty="0" smtClean="0"/>
              <a:t>針對高中文職教官部份</a:t>
            </a:r>
            <a:r>
              <a:rPr lang="en-US" altLang="zh-TW" dirty="0" smtClean="0"/>
              <a:t>,</a:t>
            </a:r>
            <a:r>
              <a:rPr lang="zh-TW" altLang="en-US" dirty="0" smtClean="0"/>
              <a:t>因為其人員區分為一般人員</a:t>
            </a:r>
            <a:r>
              <a:rPr lang="en-US" altLang="zh-TW" dirty="0" smtClean="0"/>
              <a:t>,</a:t>
            </a:r>
            <a:r>
              <a:rPr lang="zh-TW" altLang="en-US" dirty="0" smtClean="0"/>
              <a:t>且並沒有在考績晉級</a:t>
            </a:r>
            <a:r>
              <a:rPr lang="en-US" altLang="zh-TW" dirty="0" smtClean="0"/>
              <a:t>,</a:t>
            </a:r>
            <a:r>
              <a:rPr lang="zh-TW" altLang="en-US" dirty="0" smtClean="0"/>
              <a:t> 所以依此特性增加［軍訓教官］這項考核教職員分類提供使用</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3.</a:t>
            </a:r>
            <a:r>
              <a:rPr lang="zh-TW" altLang="en-US" dirty="0" smtClean="0"/>
              <a:t>原只提供列印在職人員的評分清冊</a:t>
            </a:r>
            <a:r>
              <a:rPr lang="en-US" altLang="zh-TW" dirty="0" smtClean="0"/>
              <a:t>,</a:t>
            </a:r>
            <a:r>
              <a:rPr lang="zh-TW" altLang="en-US" dirty="0" smtClean="0"/>
              <a:t>因為人員離退時其考績是建在離退人員檔處中</a:t>
            </a:r>
            <a:r>
              <a:rPr lang="en-US" altLang="zh-TW" dirty="0" smtClean="0"/>
              <a:t>,</a:t>
            </a:r>
            <a:r>
              <a:rPr lang="zh-TW" altLang="en-US" dirty="0" smtClean="0"/>
              <a:t>所以增加提供列印離退人員評分清冊供考績委員會評分時能用</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4.</a:t>
            </a:r>
            <a:r>
              <a:rPr lang="zh-TW" altLang="en-US" dirty="0" smtClean="0"/>
              <a:t>部份教師因受</a:t>
            </a:r>
            <a:r>
              <a:rPr lang="en-US" altLang="zh-TW" dirty="0" smtClean="0"/>
              <a:t>2</a:t>
            </a:r>
            <a:r>
              <a:rPr lang="zh-TW" altLang="en-US" dirty="0" smtClean="0"/>
              <a:t>年不得晉敘之懲戒處分</a:t>
            </a:r>
            <a:r>
              <a:rPr lang="en-US" altLang="zh-TW" dirty="0" smtClean="0"/>
              <a:t>,</a:t>
            </a:r>
            <a:r>
              <a:rPr lang="zh-TW" altLang="en-US" dirty="0" smtClean="0"/>
              <a:t>所以次年可以擬評為四條一款</a:t>
            </a:r>
            <a:r>
              <a:rPr lang="en-US" altLang="zh-TW" dirty="0" smtClean="0"/>
              <a:t>,</a:t>
            </a:r>
            <a:r>
              <a:rPr lang="zh-TW" altLang="en-US" dirty="0" smtClean="0"/>
              <a:t>且僅需核給其一個月之考核獎金</a:t>
            </a:r>
            <a:r>
              <a:rPr lang="en-US" altLang="zh-TW" dirty="0" smtClean="0"/>
              <a:t>,</a:t>
            </a:r>
            <a:r>
              <a:rPr lang="zh-TW" altLang="en-US" dirty="0" smtClean="0"/>
              <a:t>所以在備考處增加顯示提示資訊以供報送人員檢視</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5.</a:t>
            </a:r>
            <a:r>
              <a:rPr lang="zh-TW" altLang="en-US" dirty="0" smtClean="0"/>
              <a:t>為減輕縣府主辦人的負擔</a:t>
            </a:r>
            <a:r>
              <a:rPr lang="en-US" altLang="zh-TW" dirty="0" smtClean="0"/>
              <a:t>,</a:t>
            </a:r>
            <a:r>
              <a:rPr lang="zh-TW" altLang="en-US" dirty="0" smtClean="0"/>
              <a:t>可以由學校終端列印核定後之考核清冊</a:t>
            </a:r>
            <a:r>
              <a:rPr lang="en-US" altLang="zh-TW" dirty="0" smtClean="0"/>
              <a:t>,</a:t>
            </a:r>
            <a:r>
              <a:rPr lang="zh-TW" altLang="en-US" dirty="0" smtClean="0"/>
              <a:t>而為免被改造</a:t>
            </a:r>
            <a:r>
              <a:rPr lang="en-US" altLang="zh-TW" dirty="0" smtClean="0"/>
              <a:t>,</a:t>
            </a:r>
            <a:r>
              <a:rPr lang="zh-TW" altLang="en-US" dirty="0" smtClean="0"/>
              <a:t>列印教師考核清冊核定後將增加列印浮水印及報表格式為</a:t>
            </a:r>
            <a:r>
              <a:rPr lang="en-US" altLang="zh-TW" dirty="0" smtClean="0"/>
              <a:t>PDF</a:t>
            </a:r>
            <a:r>
              <a:rPr lang="zh-TW" altLang="en-US" dirty="0" smtClean="0"/>
              <a:t>檔</a:t>
            </a:r>
            <a:endParaRPr lang="en-US" altLang="zh-TW" dirty="0" smtClean="0"/>
          </a:p>
          <a:p>
            <a:r>
              <a:rPr lang="en-US" altLang="zh-TW" dirty="0" smtClean="0"/>
              <a:t>6.</a:t>
            </a:r>
            <a:r>
              <a:rPr lang="zh-TW" altLang="en-US" dirty="0" smtClean="0"/>
              <a:t>提供上傳打考核時的參考電子檔</a:t>
            </a:r>
            <a:endParaRPr lang="en-US" altLang="zh-TW" dirty="0" smtClean="0"/>
          </a:p>
          <a:p>
            <a:r>
              <a:rPr lang="en-US" altLang="zh-TW" dirty="0" smtClean="0"/>
              <a:t>7.</a:t>
            </a:r>
            <a:r>
              <a:rPr lang="zh-TW" altLang="en-US" dirty="0" smtClean="0"/>
              <a:t>因應部份機關自行開發差勤系統</a:t>
            </a:r>
            <a:r>
              <a:rPr lang="en-US" altLang="zh-TW" dirty="0" smtClean="0"/>
              <a:t>,</a:t>
            </a:r>
            <a:r>
              <a:rPr lang="zh-TW" altLang="en-US" dirty="0" smtClean="0"/>
              <a:t> 增加提供</a:t>
            </a:r>
            <a:r>
              <a:rPr lang="en-US" altLang="zh-TW" dirty="0" smtClean="0"/>
              <a:t>CSV</a:t>
            </a:r>
            <a:r>
              <a:rPr lang="zh-TW" altLang="en-US" dirty="0" smtClean="0"/>
              <a:t>檔格式匯入功能</a:t>
            </a:r>
            <a:r>
              <a:rPr lang="en-US" altLang="zh-TW" dirty="0" smtClean="0"/>
              <a:t>,</a:t>
            </a:r>
            <a:r>
              <a:rPr lang="zh-TW" altLang="en-US" dirty="0" smtClean="0"/>
              <a:t> 另提供</a:t>
            </a:r>
            <a:r>
              <a:rPr lang="en-US" altLang="zh-TW" dirty="0" smtClean="0"/>
              <a:t>CSV</a:t>
            </a:r>
            <a:r>
              <a:rPr lang="zh-TW" altLang="en-US" dirty="0" smtClean="0"/>
              <a:t>檔格式下載</a:t>
            </a:r>
            <a:r>
              <a:rPr lang="en-US" altLang="zh-TW" dirty="0" smtClean="0"/>
              <a:t>, </a:t>
            </a:r>
            <a:r>
              <a:rPr lang="zh-TW" altLang="en-US" dirty="0" smtClean="0"/>
              <a:t>使用者將受考人員勤惰資料填入到</a:t>
            </a:r>
            <a:r>
              <a:rPr lang="en-US" altLang="zh-TW" dirty="0" err="1" smtClean="0"/>
              <a:t>csv</a:t>
            </a:r>
            <a:r>
              <a:rPr lang="zh-TW" altLang="en-US" dirty="0" smtClean="0"/>
              <a:t>檔後即可將此檔案匯入考績子系統</a:t>
            </a:r>
            <a:endParaRPr lang="en-US" altLang="zh-TW" dirty="0" smtClean="0"/>
          </a:p>
          <a:p>
            <a:r>
              <a:rPr lang="en-US" altLang="zh-TW" dirty="0" smtClean="0"/>
              <a:t>8.</a:t>
            </a:r>
            <a:r>
              <a:rPr lang="zh-TW" altLang="en-US" dirty="0" smtClean="0"/>
              <a:t>考核清冊若已核定增加顯示加註</a:t>
            </a:r>
            <a:r>
              <a:rPr lang="en-US" altLang="zh-TW" dirty="0" smtClean="0"/>
              <a:t>“</a:t>
            </a:r>
            <a:r>
              <a:rPr lang="zh-TW" altLang="en-US" dirty="0" smtClean="0"/>
              <a:t>核符</a:t>
            </a:r>
            <a:r>
              <a:rPr lang="en-US" altLang="zh-TW" dirty="0" smtClean="0"/>
              <a:t>”</a:t>
            </a:r>
            <a:r>
              <a:rPr lang="zh-TW" altLang="en-US" dirty="0" smtClean="0"/>
              <a:t>字樣</a:t>
            </a:r>
            <a:r>
              <a:rPr lang="en-US" altLang="zh-TW" dirty="0" smtClean="0"/>
              <a:t>,</a:t>
            </a:r>
            <a:r>
              <a:rPr lang="zh-TW" altLang="en-US" dirty="0" smtClean="0"/>
              <a:t>以提供判斷從系統列印幾年前的「考核清冊」，其核定結果是否未經縣府核定過</a:t>
            </a:r>
            <a:endParaRPr lang="en-US" altLang="zh-TW" dirty="0" smtClean="0"/>
          </a:p>
          <a:p>
            <a:r>
              <a:rPr lang="en-US" altLang="zh-TW" dirty="0" smtClean="0"/>
              <a:t>9.</a:t>
            </a:r>
            <a:r>
              <a:rPr lang="zh-TW" altLang="en-US" dirty="0" smtClean="0"/>
              <a:t> 教職員請假獎懲表人員列印排序與成績考核清冊列印排序選項不同，所以考績人員須手動調整列印順序非常費時，故教職員請假獎懲表人員列印增加［</a:t>
            </a:r>
            <a:r>
              <a:rPr lang="zh-TW" altLang="en-US" sz="1200" dirty="0" smtClean="0">
                <a:latin typeface="標楷體" pitchFamily="65" charset="-120"/>
                <a:ea typeface="標楷體" pitchFamily="65" charset="-120"/>
              </a:rPr>
              <a:t>成績考核清冊］排序選項</a:t>
            </a:r>
            <a:r>
              <a:rPr lang="zh-TW" altLang="en-US" dirty="0" smtClean="0"/>
              <a:t>。</a:t>
            </a:r>
            <a:endParaRPr lang="en-US" altLang="zh-TW" dirty="0" smtClean="0"/>
          </a:p>
          <a:p>
            <a:r>
              <a:rPr lang="en-US" altLang="zh-TW" dirty="0" smtClean="0"/>
              <a:t>10.</a:t>
            </a:r>
            <a:r>
              <a:rPr lang="zh-TW" altLang="en-US" dirty="0" smtClean="0"/>
              <a:t>教師成績考核通知書列印可選擇依照單位或考績清冊排序</a:t>
            </a:r>
            <a:r>
              <a:rPr lang="en-US" altLang="zh-TW" dirty="0" smtClean="0"/>
              <a:t>,</a:t>
            </a:r>
            <a:r>
              <a:rPr lang="zh-TW" altLang="en-US" dirty="0" smtClean="0"/>
              <a:t>而考核通知書簽收清冊畫面僅能依照單位排序</a:t>
            </a:r>
            <a:r>
              <a:rPr lang="en-US" altLang="zh-TW" dirty="0" smtClean="0"/>
              <a:t>,</a:t>
            </a:r>
            <a:r>
              <a:rPr lang="zh-TW" altLang="en-US" dirty="0" smtClean="0"/>
              <a:t>所以在成績考核通知書簽收清冊畫面增加可依照單位或考績清冊排序選項</a:t>
            </a:r>
            <a:r>
              <a:rPr lang="en-US" altLang="zh-TW" dirty="0" smtClean="0"/>
              <a:t>,</a:t>
            </a:r>
            <a:r>
              <a:rPr lang="zh-TW" altLang="en-US" dirty="0" smtClean="0"/>
              <a:t>以使列印時兩者排序方式能一致</a:t>
            </a:r>
            <a:endParaRPr lang="en-US" altLang="zh-TW" dirty="0" smtClean="0"/>
          </a:p>
          <a:p>
            <a:r>
              <a:rPr lang="en-US" altLang="zh-TW" dirty="0" smtClean="0"/>
              <a:t>11.</a:t>
            </a:r>
            <a:r>
              <a:rPr lang="zh-TW" altLang="en-US" dirty="0" smtClean="0"/>
              <a:t>因為教師常有多張教師證，辦理成績考核時，系統擷取最新一筆教師證，但其非現聘科目，在個人子系統表</a:t>
            </a:r>
            <a:r>
              <a:rPr lang="en-US" altLang="zh-TW" dirty="0" smtClean="0"/>
              <a:t>7</a:t>
            </a:r>
            <a:r>
              <a:rPr lang="zh-TW" altLang="en-US" dirty="0" smtClean="0"/>
              <a:t>教師資格新增</a:t>
            </a:r>
            <a:r>
              <a:rPr lang="en-US" altLang="zh-TW" dirty="0" smtClean="0"/>
              <a:t>"</a:t>
            </a:r>
            <a:r>
              <a:rPr lang="zh-TW" altLang="en-US" dirty="0" smtClean="0"/>
              <a:t>主要科目</a:t>
            </a:r>
            <a:r>
              <a:rPr lang="en-US" altLang="zh-TW" dirty="0" smtClean="0"/>
              <a:t>"</a:t>
            </a:r>
            <a:r>
              <a:rPr lang="zh-TW" altLang="en-US" dirty="0" smtClean="0"/>
              <a:t>後</a:t>
            </a:r>
            <a:r>
              <a:rPr lang="en-US" altLang="zh-TW" dirty="0" smtClean="0"/>
              <a:t>,</a:t>
            </a:r>
            <a:r>
              <a:rPr lang="zh-TW" altLang="en-US" dirty="0" smtClean="0"/>
              <a:t>可以判斷若有勾選</a:t>
            </a:r>
            <a:r>
              <a:rPr lang="en-US" altLang="zh-TW" dirty="0" smtClean="0"/>
              <a:t>"</a:t>
            </a:r>
            <a:r>
              <a:rPr lang="zh-TW" altLang="en-US" dirty="0" smtClean="0"/>
              <a:t>主要科目</a:t>
            </a:r>
            <a:r>
              <a:rPr lang="en-US" altLang="zh-TW" dirty="0" smtClean="0"/>
              <a:t>"</a:t>
            </a:r>
            <a:r>
              <a:rPr lang="zh-TW" altLang="en-US" dirty="0" smtClean="0"/>
              <a:t>則為考核表「教師登記類科」的現聘科目。</a:t>
            </a:r>
          </a:p>
        </p:txBody>
      </p:sp>
    </p:spTree>
    <p:extLst>
      <p:ext uri="{BB962C8B-B14F-4D97-AF65-F5344CB8AC3E}">
        <p14:creationId xmlns:p14="http://schemas.microsoft.com/office/powerpoint/2010/main" val="207674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新增加</a:t>
            </a:r>
            <a:r>
              <a:rPr lang="en-US" altLang="zh-TW" dirty="0" smtClean="0"/>
              <a:t>[</a:t>
            </a:r>
            <a:r>
              <a:rPr lang="zh-TW" altLang="en-US" dirty="0" smtClean="0"/>
              <a:t>專任運動教練平時考核紀錄表</a:t>
            </a:r>
            <a:r>
              <a:rPr lang="en-US" altLang="zh-TW" dirty="0" smtClean="0"/>
              <a:t>]</a:t>
            </a:r>
            <a:r>
              <a:rPr lang="zh-TW" altLang="en-US" dirty="0" smtClean="0"/>
              <a:t>提供列印給運動教練在考核初評前填寫</a:t>
            </a:r>
          </a:p>
          <a:p>
            <a:r>
              <a:rPr lang="en-US" altLang="zh-TW" dirty="0" smtClean="0"/>
              <a:t>2.</a:t>
            </a:r>
            <a:r>
              <a:rPr lang="zh-TW" altLang="en-US" dirty="0" smtClean="0"/>
              <a:t>成績考核資料擷取批次作業</a:t>
            </a:r>
          </a:p>
          <a:p>
            <a:r>
              <a:rPr lang="zh-TW" altLang="en-US" dirty="0" smtClean="0"/>
              <a:t>  運動教練</a:t>
            </a:r>
            <a:r>
              <a:rPr lang="en-US" altLang="zh-TW" dirty="0" smtClean="0"/>
              <a:t>--&gt;</a:t>
            </a:r>
            <a:r>
              <a:rPr lang="zh-TW" altLang="en-US" dirty="0" smtClean="0"/>
              <a:t>職稱含</a:t>
            </a:r>
            <a:r>
              <a:rPr lang="en-US" altLang="zh-TW" dirty="0" smtClean="0"/>
              <a:t>G027</a:t>
            </a:r>
            <a:r>
              <a:rPr lang="zh-TW" altLang="en-US" dirty="0" smtClean="0"/>
              <a:t>運動教練，且人員區分為</a:t>
            </a:r>
            <a:r>
              <a:rPr lang="en-US" altLang="zh-TW" dirty="0" smtClean="0"/>
              <a:t>10</a:t>
            </a:r>
            <a:r>
              <a:rPr lang="zh-TW" altLang="en-US" dirty="0" smtClean="0"/>
              <a:t>教育人員</a:t>
            </a:r>
          </a:p>
          <a:p>
            <a:r>
              <a:rPr lang="zh-TW" altLang="en-US" dirty="0" smtClean="0"/>
              <a:t>  軍訓教官</a:t>
            </a:r>
            <a:r>
              <a:rPr lang="en-US" altLang="zh-TW" dirty="0" smtClean="0"/>
              <a:t>--&gt;</a:t>
            </a:r>
            <a:r>
              <a:rPr lang="zh-TW" altLang="en-US" dirty="0" smtClean="0"/>
              <a:t>職稱為</a:t>
            </a:r>
            <a:r>
              <a:rPr lang="en-US" altLang="zh-TW" dirty="0" smtClean="0"/>
              <a:t>G013</a:t>
            </a:r>
            <a:r>
              <a:rPr lang="zh-TW" altLang="en-US" dirty="0" smtClean="0"/>
              <a:t>軍訓主任教官或</a:t>
            </a:r>
            <a:r>
              <a:rPr lang="en-US" altLang="zh-TW" dirty="0" smtClean="0"/>
              <a:t>G014</a:t>
            </a:r>
            <a:r>
              <a:rPr lang="zh-TW" altLang="en-US" dirty="0" smtClean="0"/>
              <a:t>軍訓教官，且人員區分為</a:t>
            </a:r>
            <a:r>
              <a:rPr lang="en-US" altLang="zh-TW" dirty="0" smtClean="0"/>
              <a:t>11</a:t>
            </a:r>
            <a:r>
              <a:rPr lang="zh-TW" altLang="en-US" dirty="0" smtClean="0"/>
              <a:t>一般人員</a:t>
            </a:r>
          </a:p>
          <a:p>
            <a:r>
              <a:rPr lang="en-US" altLang="zh-TW" dirty="0" smtClean="0"/>
              <a:t>3.</a:t>
            </a:r>
            <a:r>
              <a:rPr lang="zh-TW" altLang="en-US" dirty="0" smtClean="0"/>
              <a:t>教職員成績考核資料維護</a:t>
            </a:r>
          </a:p>
          <a:p>
            <a:r>
              <a:rPr lang="zh-TW" altLang="en-US" dirty="0" smtClean="0"/>
              <a:t>  軍訓教官</a:t>
            </a:r>
            <a:r>
              <a:rPr lang="en-US" altLang="zh-TW" dirty="0" smtClean="0"/>
              <a:t>--&gt;</a:t>
            </a:r>
            <a:r>
              <a:rPr lang="zh-TW" altLang="en-US" dirty="0" smtClean="0"/>
              <a:t>因職務特殊，其職稱＋職務列等＋現支官職等＋現支俸（薪）級＋現支俸（薪）點須與個人子系統顯示一致</a:t>
            </a:r>
          </a:p>
          <a:p>
            <a:r>
              <a:rPr lang="en-US" altLang="zh-TW" dirty="0" smtClean="0"/>
              <a:t>4.</a:t>
            </a:r>
            <a:r>
              <a:rPr lang="zh-TW" altLang="en-US" dirty="0" smtClean="0"/>
              <a:t>教師成績考核分數與符合條款輸入</a:t>
            </a:r>
          </a:p>
          <a:p>
            <a:r>
              <a:rPr lang="zh-TW" altLang="en-US" dirty="0" smtClean="0"/>
              <a:t>  擬予獎懲部份</a:t>
            </a:r>
            <a:r>
              <a:rPr lang="en-US" altLang="zh-TW" dirty="0" smtClean="0"/>
              <a:t>--</a:t>
            </a:r>
          </a:p>
          <a:p>
            <a:r>
              <a:rPr lang="en-US" altLang="zh-TW" dirty="0" smtClean="0"/>
              <a:t>  </a:t>
            </a:r>
            <a:r>
              <a:rPr lang="zh-TW" altLang="en-US" dirty="0" smtClean="0"/>
              <a:t>運動教練</a:t>
            </a:r>
            <a:r>
              <a:rPr lang="en-US" altLang="zh-TW" dirty="0" smtClean="0"/>
              <a:t>--&gt;</a:t>
            </a:r>
            <a:r>
              <a:rPr lang="zh-TW" altLang="en-US" dirty="0" smtClean="0"/>
              <a:t>採分數制</a:t>
            </a:r>
          </a:p>
          <a:p>
            <a:r>
              <a:rPr lang="zh-TW" altLang="en-US" dirty="0" smtClean="0"/>
              <a:t>  軍訓教官</a:t>
            </a:r>
            <a:r>
              <a:rPr lang="en-US" altLang="zh-TW" dirty="0" smtClean="0"/>
              <a:t>--&gt;</a:t>
            </a:r>
            <a:r>
              <a:rPr lang="zh-TW" altLang="en-US" dirty="0" smtClean="0"/>
              <a:t>採條款制</a:t>
            </a:r>
            <a:r>
              <a:rPr lang="en-US" altLang="zh-TW" dirty="0" smtClean="0"/>
              <a:t>,</a:t>
            </a:r>
            <a:r>
              <a:rPr lang="zh-TW" altLang="en-US" dirty="0" smtClean="0"/>
              <a:t>教官沒有晉級只有獎金</a:t>
            </a:r>
          </a:p>
          <a:p>
            <a:r>
              <a:rPr lang="en-US" altLang="zh-TW" dirty="0" smtClean="0"/>
              <a:t>5.</a:t>
            </a:r>
            <a:r>
              <a:rPr lang="zh-TW" altLang="en-US" dirty="0" smtClean="0"/>
              <a:t>教職員成績考核線上報送增加</a:t>
            </a:r>
            <a:r>
              <a:rPr lang="en-US" altLang="zh-TW" dirty="0" smtClean="0"/>
              <a:t>[</a:t>
            </a:r>
            <a:r>
              <a:rPr lang="zh-TW" altLang="en-US" dirty="0" smtClean="0"/>
              <a:t>運動教練</a:t>
            </a:r>
            <a:r>
              <a:rPr lang="en-US" altLang="zh-TW" dirty="0" smtClean="0"/>
              <a:t>]</a:t>
            </a:r>
            <a:r>
              <a:rPr lang="zh-TW" altLang="en-US" dirty="0" smtClean="0"/>
              <a:t>與</a:t>
            </a:r>
            <a:r>
              <a:rPr lang="en-US" altLang="zh-TW" dirty="0" smtClean="0"/>
              <a:t>[</a:t>
            </a:r>
            <a:r>
              <a:rPr lang="zh-TW" altLang="en-US" dirty="0" smtClean="0"/>
              <a:t>軍訓教官</a:t>
            </a:r>
            <a:r>
              <a:rPr lang="en-US" altLang="zh-TW" dirty="0" smtClean="0"/>
              <a:t>]</a:t>
            </a:r>
            <a:r>
              <a:rPr lang="zh-TW" altLang="en-US" dirty="0" smtClean="0"/>
              <a:t>的檢核判斷</a:t>
            </a:r>
          </a:p>
          <a:p>
            <a:r>
              <a:rPr lang="en-US" altLang="zh-TW" dirty="0" smtClean="0"/>
              <a:t>6.</a:t>
            </a:r>
            <a:r>
              <a:rPr lang="zh-TW" altLang="en-US" dirty="0" smtClean="0"/>
              <a:t>報表類</a:t>
            </a:r>
          </a:p>
          <a:p>
            <a:r>
              <a:rPr lang="zh-TW" altLang="en-US" dirty="0" smtClean="0"/>
              <a:t>  運動教練</a:t>
            </a:r>
            <a:r>
              <a:rPr lang="en-US" altLang="zh-TW" dirty="0" smtClean="0"/>
              <a:t>--&gt;</a:t>
            </a:r>
            <a:r>
              <a:rPr lang="zh-TW" altLang="en-US" dirty="0" smtClean="0"/>
              <a:t>報表上的職稱，則依其本薪判斷其職務名稱</a:t>
            </a:r>
            <a:r>
              <a:rPr lang="en-US" altLang="zh-TW" dirty="0" smtClean="0"/>
              <a:t>,</a:t>
            </a:r>
            <a:r>
              <a:rPr lang="zh-TW" altLang="en-US" dirty="0" smtClean="0"/>
              <a:t>如國家級運動教練</a:t>
            </a:r>
            <a:r>
              <a:rPr lang="en-US" altLang="zh-TW" dirty="0" smtClean="0"/>
              <a:t>~</a:t>
            </a:r>
            <a:r>
              <a:rPr lang="zh-TW" altLang="en-US" dirty="0" smtClean="0"/>
              <a:t>初級運動教練</a:t>
            </a:r>
          </a:p>
          <a:p>
            <a:r>
              <a:rPr lang="zh-TW" altLang="en-US" dirty="0" smtClean="0"/>
              <a:t>  軍訓教官</a:t>
            </a:r>
            <a:r>
              <a:rPr lang="en-US" altLang="zh-TW" dirty="0" smtClean="0"/>
              <a:t>--&gt;</a:t>
            </a:r>
            <a:r>
              <a:rPr lang="zh-TW" altLang="en-US" dirty="0" smtClean="0"/>
              <a:t>增加了</a:t>
            </a:r>
            <a:r>
              <a:rPr lang="en-US" altLang="zh-TW" dirty="0" smtClean="0"/>
              <a:t>[</a:t>
            </a:r>
            <a:r>
              <a:rPr lang="zh-TW" altLang="en-US" dirty="0" smtClean="0"/>
              <a:t>教官成績考核通知書</a:t>
            </a:r>
            <a:r>
              <a:rPr lang="en-US" altLang="zh-TW" dirty="0" smtClean="0"/>
              <a:t>]</a:t>
            </a:r>
            <a:r>
              <a:rPr lang="zh-TW" altLang="en-US" dirty="0" smtClean="0"/>
              <a:t>格式</a:t>
            </a:r>
            <a:r>
              <a:rPr lang="en-US" altLang="zh-TW" dirty="0" smtClean="0"/>
              <a:t>,</a:t>
            </a:r>
            <a:r>
              <a:rPr lang="zh-TW" altLang="en-US" dirty="0" smtClean="0"/>
              <a:t>其現支薪額顯示方式為現支官職等＋薪級</a:t>
            </a:r>
            <a:endParaRPr lang="zh-TW" altLang="en-US" dirty="0"/>
          </a:p>
        </p:txBody>
      </p:sp>
    </p:spTree>
    <p:extLst>
      <p:ext uri="{BB962C8B-B14F-4D97-AF65-F5344CB8AC3E}">
        <p14:creationId xmlns:p14="http://schemas.microsoft.com/office/powerpoint/2010/main" val="17987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a:ln/>
        </p:spPr>
      </p:sp>
      <p:sp>
        <p:nvSpPr>
          <p:cNvPr id="20483" name="備忘稿版面配置區 2"/>
          <p:cNvSpPr>
            <a:spLocks noGrp="1"/>
          </p:cNvSpPr>
          <p:nvPr>
            <p:ph type="body" idx="1"/>
          </p:nvPr>
        </p:nvSpPr>
        <p:spPr>
          <a:noFill/>
        </p:spPr>
        <p:txBody>
          <a:bodyPr/>
          <a:lstStyle/>
          <a:p>
            <a:r>
              <a:rPr lang="zh-TW" altLang="en-US" dirty="0" smtClean="0"/>
              <a:t>軍訓教官其人員區分為１１一般人員，所以其基本資料也與教師不同</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8"/>
            <a:ext cx="84201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D277752B-F417-4C5C-BAF7-8CB36D183595}" type="slidenum">
              <a:rPr lang="en-US" altLang="zh-TW" smtClean="0"/>
              <a:pPr>
                <a:defRPr/>
              </a:pPr>
              <a:t>‹#›</a:t>
            </a:fld>
            <a:endParaRPr lang="en-US" altLang="zh-TW"/>
          </a:p>
        </p:txBody>
      </p:sp>
      <p:pic>
        <p:nvPicPr>
          <p:cNvPr id="7" name="Picture 11" descr="cmmi 5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59138" y="5640388"/>
            <a:ext cx="34353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34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2AAC4CCD-CEC3-450A-BDD7-A2CF375ABFB6}" type="slidenum">
              <a:rPr lang="en-US" altLang="zh-TW" smtClean="0"/>
              <a:pPr>
                <a:defRPr/>
              </a:pPr>
              <a:t>‹#›</a:t>
            </a:fld>
            <a:endParaRPr lang="en-US" altLang="zh-TW"/>
          </a:p>
        </p:txBody>
      </p:sp>
    </p:spTree>
    <p:extLst>
      <p:ext uri="{BB962C8B-B14F-4D97-AF65-F5344CB8AC3E}">
        <p14:creationId xmlns:p14="http://schemas.microsoft.com/office/powerpoint/2010/main" val="17196827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80337" y="274639"/>
            <a:ext cx="2414588"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6576" y="274639"/>
            <a:ext cx="7078663"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ABF75321-4C17-47AB-9A90-8AA25B3F7051}" type="slidenum">
              <a:rPr lang="en-US" altLang="zh-TW" smtClean="0"/>
              <a:pPr>
                <a:defRPr/>
              </a:pPr>
              <a:t>‹#›</a:t>
            </a:fld>
            <a:endParaRPr lang="en-US" altLang="zh-TW"/>
          </a:p>
        </p:txBody>
      </p:sp>
    </p:spTree>
    <p:extLst>
      <p:ext uri="{BB962C8B-B14F-4D97-AF65-F5344CB8AC3E}">
        <p14:creationId xmlns:p14="http://schemas.microsoft.com/office/powerpoint/2010/main" val="391226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E02E48C3-5F19-46F5-AA80-4AFB43A748A1}" type="slidenum">
              <a:rPr lang="en-US" altLang="zh-TW" smtClean="0"/>
              <a:pPr>
                <a:defRPr/>
              </a:pPr>
              <a:t>‹#›</a:t>
            </a:fld>
            <a:endParaRPr lang="en-US" altLang="zh-TW"/>
          </a:p>
        </p:txBody>
      </p:sp>
    </p:spTree>
    <p:extLst>
      <p:ext uri="{BB962C8B-B14F-4D97-AF65-F5344CB8AC3E}">
        <p14:creationId xmlns:p14="http://schemas.microsoft.com/office/powerpoint/2010/main" val="63573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506" y="4406903"/>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816877BB-975E-4992-8073-0E0DDEFCD936}" type="slidenum">
              <a:rPr lang="en-US" altLang="zh-TW" smtClean="0"/>
              <a:pPr>
                <a:defRPr/>
              </a:pPr>
              <a:t>‹#›</a:t>
            </a:fld>
            <a:endParaRPr lang="en-US" altLang="zh-TW"/>
          </a:p>
        </p:txBody>
      </p:sp>
    </p:spTree>
    <p:extLst>
      <p:ext uri="{BB962C8B-B14F-4D97-AF65-F5344CB8AC3E}">
        <p14:creationId xmlns:p14="http://schemas.microsoft.com/office/powerpoint/2010/main" val="360006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81BBF74E-E86C-4875-A670-2E30E1B7C820}" type="slidenum">
              <a:rPr lang="en-US" altLang="zh-TW" smtClean="0"/>
              <a:pPr>
                <a:defRPr/>
              </a:pPr>
              <a:t>‹#›</a:t>
            </a:fld>
            <a:endParaRPr lang="en-US" altLang="zh-TW"/>
          </a:p>
        </p:txBody>
      </p:sp>
    </p:spTree>
    <p:extLst>
      <p:ext uri="{BB962C8B-B14F-4D97-AF65-F5344CB8AC3E}">
        <p14:creationId xmlns:p14="http://schemas.microsoft.com/office/powerpoint/2010/main" val="30095328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a:defRPr/>
            </a:pPr>
            <a:endParaRPr lang="en-US" altLang="zh-TW"/>
          </a:p>
        </p:txBody>
      </p:sp>
      <p:sp>
        <p:nvSpPr>
          <p:cNvPr id="8" name="頁尾版面配置區 7"/>
          <p:cNvSpPr>
            <a:spLocks noGrp="1"/>
          </p:cNvSpPr>
          <p:nvPr>
            <p:ph type="ftr" sz="quarter" idx="11"/>
          </p:nvPr>
        </p:nvSpPr>
        <p:spPr/>
        <p:txBody>
          <a:bodyPr/>
          <a:lstStyle/>
          <a:p>
            <a:pPr>
              <a:defRPr/>
            </a:pPr>
            <a:endParaRPr lang="en-US" altLang="zh-TW"/>
          </a:p>
        </p:txBody>
      </p:sp>
      <p:sp>
        <p:nvSpPr>
          <p:cNvPr id="9" name="投影片編號版面配置區 8"/>
          <p:cNvSpPr>
            <a:spLocks noGrp="1"/>
          </p:cNvSpPr>
          <p:nvPr>
            <p:ph type="sldNum" sz="quarter" idx="12"/>
          </p:nvPr>
        </p:nvSpPr>
        <p:spPr/>
        <p:txBody>
          <a:bodyPr/>
          <a:lstStyle/>
          <a:p>
            <a:pPr>
              <a:defRPr/>
            </a:pPr>
            <a:fld id="{0050CC7F-3702-41CB-8BCF-44C1B152E246}" type="slidenum">
              <a:rPr lang="en-US" altLang="zh-TW" smtClean="0"/>
              <a:pPr>
                <a:defRPr/>
              </a:pPr>
              <a:t>‹#›</a:t>
            </a:fld>
            <a:endParaRPr lang="en-US" altLang="zh-TW"/>
          </a:p>
        </p:txBody>
      </p:sp>
    </p:spTree>
    <p:extLst>
      <p:ext uri="{BB962C8B-B14F-4D97-AF65-F5344CB8AC3E}">
        <p14:creationId xmlns:p14="http://schemas.microsoft.com/office/powerpoint/2010/main" val="359177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pPr>
              <a:defRPr/>
            </a:pPr>
            <a:endParaRPr lang="en-US" altLang="zh-TW"/>
          </a:p>
        </p:txBody>
      </p:sp>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4DBD805A-32CB-4119-A587-7E7822315D5A}" type="slidenum">
              <a:rPr lang="en-US" altLang="zh-TW" smtClean="0"/>
              <a:pPr>
                <a:defRPr/>
              </a:pPr>
              <a:t>‹#›</a:t>
            </a:fld>
            <a:endParaRPr lang="en-US" altLang="zh-TW"/>
          </a:p>
        </p:txBody>
      </p:sp>
    </p:spTree>
    <p:extLst>
      <p:ext uri="{BB962C8B-B14F-4D97-AF65-F5344CB8AC3E}">
        <p14:creationId xmlns:p14="http://schemas.microsoft.com/office/powerpoint/2010/main" val="279612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頁尾版面配置區 2"/>
          <p:cNvSpPr>
            <a:spLocks noGrp="1"/>
          </p:cNvSpPr>
          <p:nvPr>
            <p:ph type="ftr" sz="quarter" idx="11"/>
          </p:nvPr>
        </p:nvSpPr>
        <p:spPr/>
        <p:txBody>
          <a:bodyPr/>
          <a:lstStyle/>
          <a:p>
            <a:pPr>
              <a:defRPr/>
            </a:pPr>
            <a:endParaRPr lang="en-US" altLang="zh-TW"/>
          </a:p>
        </p:txBody>
      </p:sp>
    </p:spTree>
    <p:extLst>
      <p:ext uri="{BB962C8B-B14F-4D97-AF65-F5344CB8AC3E}">
        <p14:creationId xmlns:p14="http://schemas.microsoft.com/office/powerpoint/2010/main" val="10845687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006"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C09367F8-B813-4BC6-8DF5-8C6074BFB444}" type="slidenum">
              <a:rPr lang="en-US" altLang="zh-TW" smtClean="0"/>
              <a:pPr>
                <a:defRPr/>
              </a:pPr>
              <a:t>‹#›</a:t>
            </a:fld>
            <a:endParaRPr lang="en-US" altLang="zh-TW"/>
          </a:p>
        </p:txBody>
      </p:sp>
    </p:spTree>
    <p:extLst>
      <p:ext uri="{BB962C8B-B14F-4D97-AF65-F5344CB8AC3E}">
        <p14:creationId xmlns:p14="http://schemas.microsoft.com/office/powerpoint/2010/main" val="30558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645"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1D8A7DC1-BC5C-498C-923C-094DD75B1D56}" type="slidenum">
              <a:rPr lang="en-US" altLang="zh-TW" smtClean="0"/>
              <a:pPr>
                <a:defRPr/>
              </a:pPr>
              <a:t>‹#›</a:t>
            </a:fld>
            <a:endParaRPr lang="en-US" altLang="zh-TW"/>
          </a:p>
        </p:txBody>
      </p:sp>
    </p:spTree>
    <p:extLst>
      <p:ext uri="{BB962C8B-B14F-4D97-AF65-F5344CB8AC3E}">
        <p14:creationId xmlns:p14="http://schemas.microsoft.com/office/powerpoint/2010/main" val="2060991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TW"/>
          </a:p>
        </p:txBody>
      </p:sp>
      <p:sp>
        <p:nvSpPr>
          <p:cNvPr id="5" name="頁尾版面配置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TW"/>
          </a:p>
        </p:txBody>
      </p:sp>
      <p:sp>
        <p:nvSpPr>
          <p:cNvPr id="6" name="投影片編號版面配置區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8C12A1-0791-4CF8-9633-8E3C0CDB8519}" type="slidenum">
              <a:rPr lang="en-US" altLang="zh-TW" smtClean="0"/>
              <a:pPr>
                <a:defRPr/>
              </a:pPr>
              <a:t>‹#›</a:t>
            </a:fld>
            <a:endParaRPr lang="en-US" altLang="zh-TW"/>
          </a:p>
        </p:txBody>
      </p:sp>
      <p:pic>
        <p:nvPicPr>
          <p:cNvPr id="7" name="Picture 13" descr="cmmi 5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13588" y="6208713"/>
            <a:ext cx="24050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99618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3.png"/><Relationship Id="rId7" Type="http://schemas.openxmlformats.org/officeDocument/2006/relationships/image" Target="../media/image9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5.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_rels/slide6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37.png"/><Relationship Id="rId4" Type="http://schemas.openxmlformats.org/officeDocument/2006/relationships/image" Target="../media/image136.png"/></Relationships>
</file>

<file path=ppt/slides/_rels/slide6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6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6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7.xml"/><Relationship Id="rId4" Type="http://schemas.openxmlformats.org/officeDocument/2006/relationships/image" Target="../media/image14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7.png"/><Relationship Id="rId4" Type="http://schemas.openxmlformats.org/officeDocument/2006/relationships/image" Target="../media/image146.png"/></Relationships>
</file>

<file path=ppt/slides/_rels/slide7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21.png"/><Relationship Id="rId4" Type="http://schemas.openxmlformats.org/officeDocument/2006/relationships/image" Target="../media/image1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2492375"/>
            <a:ext cx="99060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0"/>
              </a:spcBef>
              <a:buFontTx/>
              <a:buNone/>
            </a:pPr>
            <a:endParaRPr lang="zh-TW" altLang="en-US" sz="2400">
              <a:ea typeface="新細明體" pitchFamily="18" charset="-120"/>
            </a:endParaRPr>
          </a:p>
        </p:txBody>
      </p:sp>
      <p:sp>
        <p:nvSpPr>
          <p:cNvPr id="3076" name="Rectangle 2"/>
          <p:cNvSpPr>
            <a:spLocks noGrp="1" noChangeArrowheads="1"/>
          </p:cNvSpPr>
          <p:nvPr>
            <p:ph type="ctrTitle"/>
          </p:nvPr>
        </p:nvSpPr>
        <p:spPr>
          <a:xfrm>
            <a:off x="128464" y="1700213"/>
            <a:ext cx="9777536" cy="1944687"/>
          </a:xfrm>
          <a:effectLst/>
        </p:spPr>
        <p:txBody>
          <a:bodyPr>
            <a:normAutofit fontScale="90000"/>
          </a:bodyPr>
          <a:lstStyle/>
          <a:p>
            <a:pPr eaLnBrk="1" hangingPunct="1"/>
            <a:r>
              <a:rPr lang="en-US" altLang="zh-TW" sz="500" dirty="0" smtClean="0">
                <a:solidFill>
                  <a:srgbClr val="006600"/>
                </a:solidFill>
              </a:rPr>
              <a:t/>
            </a:r>
            <a:br>
              <a:rPr lang="en-US" altLang="zh-TW" sz="500" dirty="0" smtClean="0">
                <a:solidFill>
                  <a:srgbClr val="006600"/>
                </a:solidFill>
              </a:rPr>
            </a:br>
            <a:r>
              <a:rPr lang="zh-TW" altLang="zh-TW" sz="3600" b="1" dirty="0" smtClean="0"/>
              <a:t>行政院人事行政總處</a:t>
            </a:r>
            <a:r>
              <a:rPr lang="en-US" altLang="zh-TW" sz="3600" b="1" dirty="0" smtClean="0"/>
              <a:t/>
            </a:r>
            <a:br>
              <a:rPr lang="en-US" altLang="zh-TW" sz="3600" b="1" dirty="0" smtClean="0"/>
            </a:br>
            <a:r>
              <a:rPr lang="zh-TW" altLang="en-US" sz="3500" b="1" dirty="0" smtClean="0"/>
              <a:t/>
            </a:r>
            <a:br>
              <a:rPr lang="zh-TW" altLang="en-US" sz="3500" b="1" dirty="0" smtClean="0"/>
            </a:br>
            <a:r>
              <a:rPr lang="zh-TW" altLang="en-US" sz="3500" b="1" dirty="0" smtClean="0"/>
              <a:t>網際網路版</a:t>
            </a:r>
            <a:r>
              <a:rPr lang="zh-TW" altLang="en-US" sz="3200" b="1" dirty="0" smtClean="0"/>
              <a:t>人力資源管理資訊系統</a:t>
            </a:r>
            <a:r>
              <a:rPr lang="en-US" altLang="zh-TW" sz="3200" b="1" dirty="0" smtClean="0"/>
              <a:t>(WebHR)</a:t>
            </a:r>
            <a:br>
              <a:rPr lang="en-US" altLang="zh-TW" sz="3200" b="1" dirty="0" smtClean="0"/>
            </a:br>
            <a:r>
              <a:rPr lang="zh-TW" altLang="en-US" sz="3200" dirty="0" smtClean="0"/>
              <a:t/>
            </a:r>
            <a:br>
              <a:rPr lang="zh-TW" altLang="en-US" sz="3200" dirty="0" smtClean="0"/>
            </a:br>
            <a:r>
              <a:rPr lang="en-US" altLang="zh-TW" sz="3200" dirty="0"/>
              <a:t>102</a:t>
            </a:r>
            <a:r>
              <a:rPr lang="zh-TW" altLang="en-US" sz="3200" dirty="0" smtClean="0"/>
              <a:t>年增修功能說明</a:t>
            </a:r>
            <a:endParaRPr lang="zh-TW" altLang="en-US" sz="3600" dirty="0" smtClean="0"/>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圖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995363"/>
            <a:ext cx="52768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4979988"/>
            <a:ext cx="60579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圖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414588"/>
            <a:ext cx="43815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20" name="文字方塊 7"/>
          <p:cNvSpPr txBox="1">
            <a:spLocks noChangeArrowheads="1"/>
          </p:cNvSpPr>
          <p:nvPr/>
        </p:nvSpPr>
        <p:spPr bwMode="auto">
          <a:xfrm>
            <a:off x="6248400" y="349250"/>
            <a:ext cx="3408363"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zh-TW" sz="2800" dirty="0" smtClean="0">
                <a:latin typeface="+mn-ea"/>
                <a:ea typeface="+mn-ea"/>
              </a:rPr>
              <a:t>個人基本資料子系統</a:t>
            </a:r>
            <a:endParaRPr lang="zh-TW" altLang="zh-TW" sz="2000" dirty="0" smtClean="0">
              <a:latin typeface="標楷體" pitchFamily="65" charset="-120"/>
              <a:ea typeface="標楷體" pitchFamily="65" charset="-120"/>
            </a:endParaRPr>
          </a:p>
        </p:txBody>
      </p:sp>
      <p:sp>
        <p:nvSpPr>
          <p:cNvPr id="14" name="矩形 2"/>
          <p:cNvSpPr>
            <a:spLocks noChangeArrowheads="1"/>
          </p:cNvSpPr>
          <p:nvPr/>
        </p:nvSpPr>
        <p:spPr bwMode="auto">
          <a:xfrm>
            <a:off x="5499100" y="995363"/>
            <a:ext cx="4062413" cy="977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Blip>
                <a:blip r:embed="rId5"/>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6"/>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buFont typeface="Wingdings" panose="05000000000000000000" pitchFamily="2" charset="2"/>
              <a:buChar char="ü"/>
              <a:defRPr/>
            </a:pPr>
            <a:r>
              <a:rPr lang="zh-TW" altLang="en-US" sz="1800" b="1" dirty="0" smtClean="0">
                <a:solidFill>
                  <a:srgbClr val="002060"/>
                </a:solidFill>
                <a:latin typeface="標楷體" pitchFamily="65" charset="-120"/>
              </a:rPr>
              <a:t>新增「後台產製檔案」按鈕</a:t>
            </a:r>
            <a:endParaRPr lang="en-US" altLang="zh-TW" sz="1800" b="1" dirty="0" smtClean="0">
              <a:solidFill>
                <a:srgbClr val="002060"/>
              </a:solidFill>
              <a:latin typeface="標楷體" pitchFamily="65" charset="-120"/>
            </a:endParaRPr>
          </a:p>
          <a:p>
            <a:pPr marL="0" indent="0" eaLnBrk="1" hangingPunct="1">
              <a:buFontTx/>
              <a:buNone/>
              <a:defRPr/>
            </a:pPr>
            <a:r>
              <a:rPr lang="zh-TW" altLang="en-US" sz="1800" b="1" dirty="0" smtClean="0">
                <a:solidFill>
                  <a:srgbClr val="002060"/>
                </a:solidFill>
                <a:latin typeface="標楷體" pitchFamily="65" charset="-120"/>
              </a:rPr>
              <a:t>主要在於有些檔案或統計報表產製時間較耗時，可以利用排程的方式執行。</a:t>
            </a:r>
            <a:endParaRPr lang="zh-TW" altLang="zh-TW" sz="1800" b="1" dirty="0">
              <a:solidFill>
                <a:srgbClr val="002060"/>
              </a:solidFill>
              <a:latin typeface="標楷體" pitchFamily="65" charset="-120"/>
            </a:endParaRPr>
          </a:p>
        </p:txBody>
      </p:sp>
      <p:sp>
        <p:nvSpPr>
          <p:cNvPr id="3" name="矩形 2"/>
          <p:cNvSpPr/>
          <p:nvPr/>
        </p:nvSpPr>
        <p:spPr>
          <a:xfrm>
            <a:off x="4808538" y="2432050"/>
            <a:ext cx="4381500" cy="16430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4" name="雲朵形圖說文字 6"/>
          <p:cNvSpPr>
            <a:spLocks noChangeArrowheads="1"/>
          </p:cNvSpPr>
          <p:nvPr/>
        </p:nvSpPr>
        <p:spPr bwMode="auto">
          <a:xfrm>
            <a:off x="415925" y="2811463"/>
            <a:ext cx="5540375" cy="2168525"/>
          </a:xfrm>
          <a:prstGeom prst="cloudCallout">
            <a:avLst>
              <a:gd name="adj1" fmla="val 58986"/>
              <a:gd name="adj2" fmla="val -25111"/>
            </a:avLst>
          </a:prstGeom>
          <a:solidFill>
            <a:schemeClr val="accent2"/>
          </a:solidFill>
          <a:ln w="9525" algn="ctr">
            <a:solidFill>
              <a:schemeClr val="tx1"/>
            </a:solidFill>
            <a:round/>
            <a:headEnd/>
            <a:tailEnd/>
          </a:ln>
        </p:spPr>
        <p:txBody>
          <a:bodyPr/>
          <a:lstStyle>
            <a:lvl1pPr eaLnBrk="0" hangingPunct="0">
              <a:spcBef>
                <a:spcPct val="20000"/>
              </a:spcBef>
              <a:buBlip>
                <a:blip r:embed="rId5"/>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6"/>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000" b="1">
                <a:solidFill>
                  <a:schemeClr val="bg1"/>
                </a:solidFill>
                <a:latin typeface="標楷體" pitchFamily="65" charset="-120"/>
              </a:rPr>
              <a:t>網頁右上方「業務指引」</a:t>
            </a:r>
            <a:endParaRPr lang="en-US" altLang="zh-TW" sz="2000" b="1">
              <a:solidFill>
                <a:schemeClr val="bg1"/>
              </a:solidFill>
              <a:latin typeface="標楷體" pitchFamily="65" charset="-120"/>
            </a:endParaRPr>
          </a:p>
          <a:p>
            <a:pPr algn="ctr" eaLnBrk="1" hangingPunct="1">
              <a:spcBef>
                <a:spcPct val="0"/>
              </a:spcBef>
              <a:buFontTx/>
              <a:buNone/>
            </a:pPr>
            <a:r>
              <a:rPr lang="zh-TW" altLang="en-US" sz="2000" b="1">
                <a:solidFill>
                  <a:schemeClr val="bg1"/>
                </a:solidFill>
                <a:latin typeface="標楷體" pitchFamily="65" charset="-120"/>
              </a:rPr>
              <a:t>增加</a:t>
            </a:r>
            <a:r>
              <a:rPr lang="en-US" altLang="zh-TW" sz="2000" b="1">
                <a:solidFill>
                  <a:schemeClr val="bg1"/>
                </a:solidFill>
                <a:latin typeface="標楷體" pitchFamily="65" charset="-120"/>
              </a:rPr>
              <a:t>『</a:t>
            </a:r>
            <a:r>
              <a:rPr lang="zh-TW" altLang="en-US" sz="2000" b="1">
                <a:solidFill>
                  <a:schemeClr val="bg1"/>
                </a:solidFill>
                <a:latin typeface="標楷體" pitchFamily="65" charset="-120"/>
              </a:rPr>
              <a:t>報表</a:t>
            </a:r>
            <a:r>
              <a:rPr lang="en-US" altLang="zh-TW" sz="2000" b="1">
                <a:solidFill>
                  <a:schemeClr val="bg1"/>
                </a:solidFill>
                <a:latin typeface="標楷體" pitchFamily="65" charset="-120"/>
              </a:rPr>
              <a:t>/</a:t>
            </a:r>
            <a:r>
              <a:rPr lang="zh-TW" altLang="en-US" sz="2000" b="1">
                <a:solidFill>
                  <a:schemeClr val="bg1"/>
                </a:solidFill>
                <a:latin typeface="標楷體" pitchFamily="65" charset="-120"/>
              </a:rPr>
              <a:t>檔案下載</a:t>
            </a:r>
            <a:r>
              <a:rPr lang="en-US" altLang="zh-TW" sz="2000" b="1">
                <a:solidFill>
                  <a:schemeClr val="bg1"/>
                </a:solidFill>
                <a:latin typeface="標楷體" pitchFamily="65" charset="-120"/>
              </a:rPr>
              <a:t>』</a:t>
            </a:r>
            <a:r>
              <a:rPr lang="zh-TW" altLang="en-US" sz="2000" b="1">
                <a:solidFill>
                  <a:schemeClr val="bg1"/>
                </a:solidFill>
                <a:latin typeface="標楷體" pitchFamily="65" charset="-120"/>
              </a:rPr>
              <a:t>功能</a:t>
            </a:r>
            <a:endParaRPr lang="en-US" altLang="zh-TW" sz="2000" b="1">
              <a:solidFill>
                <a:schemeClr val="bg1"/>
              </a:solidFill>
              <a:latin typeface="標楷體" pitchFamily="65" charset="-120"/>
            </a:endParaRPr>
          </a:p>
          <a:p>
            <a:pPr algn="ctr" eaLnBrk="1" hangingPunct="1">
              <a:spcBef>
                <a:spcPct val="0"/>
              </a:spcBef>
              <a:buFontTx/>
              <a:buNone/>
            </a:pPr>
            <a:r>
              <a:rPr lang="zh-TW" altLang="en-US" sz="2000" b="1">
                <a:solidFill>
                  <a:schemeClr val="bg1"/>
                </a:solidFill>
                <a:latin typeface="標楷體" pitchFamily="65" charset="-120"/>
              </a:rPr>
              <a:t>承辦人員可於此處下載先前所要產生之檔案</a:t>
            </a:r>
            <a:endParaRPr lang="en-US" altLang="zh-TW" sz="2000" b="1">
              <a:solidFill>
                <a:schemeClr val="bg1"/>
              </a:solidFill>
              <a:latin typeface="標楷體" pitchFamily="65" charset="-120"/>
            </a:endParaRPr>
          </a:p>
        </p:txBody>
      </p:sp>
      <p:sp>
        <p:nvSpPr>
          <p:cNvPr id="25" name="圓角矩形 24"/>
          <p:cNvSpPr/>
          <p:nvPr/>
        </p:nvSpPr>
        <p:spPr>
          <a:xfrm>
            <a:off x="719138" y="1376363"/>
            <a:ext cx="1138237" cy="3603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6" name="圓角矩形 25"/>
          <p:cNvSpPr/>
          <p:nvPr/>
        </p:nvSpPr>
        <p:spPr>
          <a:xfrm>
            <a:off x="6667500" y="3895725"/>
            <a:ext cx="1022350" cy="2238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7" name="圓角矩形 26"/>
          <p:cNvSpPr/>
          <p:nvPr/>
        </p:nvSpPr>
        <p:spPr>
          <a:xfrm>
            <a:off x="3652838" y="5373688"/>
            <a:ext cx="5764212" cy="35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Tree>
    <p:extLst>
      <p:ext uri="{BB962C8B-B14F-4D97-AF65-F5344CB8AC3E}">
        <p14:creationId xmlns:p14="http://schemas.microsoft.com/office/powerpoint/2010/main" val="2927665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nodeType="afterGroup">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3287713"/>
            <a:ext cx="5340350" cy="357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投影片編號版面配置區 1"/>
          <p:cNvSpPr>
            <a:spLocks noGrp="1"/>
          </p:cNvSpPr>
          <p:nvPr>
            <p:ph type="sldNum" sz="quarter" idx="4294967295"/>
          </p:nvPr>
        </p:nvSpPr>
        <p:spPr>
          <a:xfrm>
            <a:off x="7099300" y="6356353"/>
            <a:ext cx="2311400" cy="365125"/>
          </a:xfrm>
          <a:noFill/>
        </p:spPr>
        <p:txBody>
          <a:bodyPr/>
          <a:lstStyle>
            <a:lvl1pPr eaLnBrk="0" hangingPunct="0">
              <a:spcBef>
                <a:spcPct val="20000"/>
              </a:spcBef>
              <a:buBlip>
                <a:blip r:embed="rId3"/>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4"/>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0"/>
              </a:spcBef>
              <a:buFontTx/>
              <a:buNone/>
            </a:pPr>
            <a:fld id="{77014725-8C7A-472A-9B02-76D7A4FF9B7B}" type="slidenum">
              <a:rPr lang="en-US" altLang="zh-TW" sz="1400" smtClean="0">
                <a:ea typeface="新細明體" pitchFamily="18" charset="-120"/>
              </a:rPr>
              <a:pPr eaLnBrk="1" hangingPunct="1">
                <a:spcBef>
                  <a:spcPct val="0"/>
                </a:spcBef>
                <a:buFontTx/>
                <a:buNone/>
              </a:pPr>
              <a:t>10</a:t>
            </a:fld>
            <a:endParaRPr lang="en-US" altLang="zh-TW" sz="1400" smtClean="0">
              <a:ea typeface="新細明體" pitchFamily="18" charset="-120"/>
            </a:endParaRPr>
          </a:p>
        </p:txBody>
      </p:sp>
      <p:sp>
        <p:nvSpPr>
          <p:cNvPr id="7172" name="AutoShape 83"/>
          <p:cNvSpPr>
            <a:spLocks noChangeArrowheads="1"/>
          </p:cNvSpPr>
          <p:nvPr/>
        </p:nvSpPr>
        <p:spPr bwMode="auto">
          <a:xfrm>
            <a:off x="169863" y="836613"/>
            <a:ext cx="9577387" cy="2708275"/>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eaLnBrk="0" hangingPunct="0">
              <a:spcBef>
                <a:spcPct val="20000"/>
              </a:spcBef>
              <a:buBlip>
                <a:blip r:embed="rId3"/>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4"/>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a:spcBef>
                <a:spcPct val="0"/>
              </a:spcBef>
              <a:buClr>
                <a:srgbClr val="FF9900"/>
              </a:buClr>
              <a:buFont typeface="Wingdings" pitchFamily="2" charset="2"/>
              <a:buChar char="u"/>
            </a:pPr>
            <a:endParaRPr lang="zh-TW" altLang="en-US" sz="2400">
              <a:ea typeface="新細明體" pitchFamily="18" charset="-120"/>
            </a:endParaRPr>
          </a:p>
        </p:txBody>
      </p:sp>
      <p:sp>
        <p:nvSpPr>
          <p:cNvPr id="4" name="文字方塊 7"/>
          <p:cNvSpPr txBox="1">
            <a:spLocks noChangeArrowheads="1"/>
          </p:cNvSpPr>
          <p:nvPr/>
        </p:nvSpPr>
        <p:spPr bwMode="auto">
          <a:xfrm>
            <a:off x="227013" y="908720"/>
            <a:ext cx="9577387"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spcBef>
                <a:spcPts val="600"/>
              </a:spcBef>
              <a:buClr>
                <a:srgbClr val="FF9900"/>
              </a:buClr>
              <a:buFont typeface="Wingdings" pitchFamily="2" charset="2"/>
              <a:buChar char="u"/>
              <a:defRPr/>
            </a:pPr>
            <a:r>
              <a:rPr lang="zh-TW" altLang="zh-TW" sz="2800" dirty="0" smtClean="0">
                <a:latin typeface="+mn-ea"/>
                <a:ea typeface="+mn-ea"/>
              </a:rPr>
              <a:t>人事傳輸子系統</a:t>
            </a:r>
          </a:p>
          <a:p>
            <a:pPr marL="457200" indent="-457200">
              <a:buFont typeface="+mj-lt"/>
              <a:buAutoNum type="arabicPeriod"/>
              <a:defRPr/>
            </a:pPr>
            <a:r>
              <a:rPr lang="zh-TW" altLang="en-US" sz="2000" dirty="0" smtClean="0">
                <a:latin typeface="+mj-ea"/>
                <a:ea typeface="+mj-ea"/>
              </a:rPr>
              <a:t>整合</a:t>
            </a:r>
            <a:r>
              <a:rPr lang="en-US" altLang="zh-TW" sz="2000" dirty="0" smtClean="0">
                <a:latin typeface="+mj-ea"/>
                <a:ea typeface="+mj-ea"/>
              </a:rPr>
              <a:t>WebHR</a:t>
            </a:r>
            <a:r>
              <a:rPr lang="zh-TW" altLang="zh-TW" sz="2000" dirty="0" smtClean="0">
                <a:latin typeface="+mj-ea"/>
                <a:ea typeface="+mj-ea"/>
              </a:rPr>
              <a:t>報</a:t>
            </a:r>
            <a:r>
              <a:rPr lang="zh-TW" altLang="zh-TW" sz="2000" dirty="0">
                <a:latin typeface="+mj-ea"/>
                <a:ea typeface="+mj-ea"/>
              </a:rPr>
              <a:t>送</a:t>
            </a:r>
            <a:r>
              <a:rPr lang="zh-TW" altLang="zh-TW" sz="2000" dirty="0" smtClean="0">
                <a:latin typeface="+mj-ea"/>
                <a:ea typeface="+mj-ea"/>
              </a:rPr>
              <a:t>傳出</a:t>
            </a:r>
            <a:r>
              <a:rPr lang="zh-TW" altLang="en-US" sz="2000" dirty="0" smtClean="0">
                <a:latin typeface="+mj-ea"/>
                <a:ea typeface="+mj-ea"/>
              </a:rPr>
              <a:t>紀</a:t>
            </a:r>
            <a:r>
              <a:rPr lang="zh-TW" altLang="zh-TW" sz="2000" dirty="0" smtClean="0">
                <a:latin typeface="+mj-ea"/>
                <a:ea typeface="+mj-ea"/>
              </a:rPr>
              <a:t>錄</a:t>
            </a:r>
            <a:r>
              <a:rPr lang="zh-TW" altLang="en-US" sz="2000" dirty="0" smtClean="0">
                <a:latin typeface="+mj-ea"/>
                <a:ea typeface="+mj-ea"/>
              </a:rPr>
              <a:t>與</a:t>
            </a:r>
            <a:r>
              <a:rPr lang="en-US" altLang="zh-TW" sz="2000" dirty="0" smtClean="0">
                <a:latin typeface="+mj-ea"/>
                <a:ea typeface="+mj-ea"/>
              </a:rPr>
              <a:t>A1</a:t>
            </a:r>
            <a:r>
              <a:rPr lang="zh-TW" altLang="en-US" sz="2000" dirty="0" smtClean="0">
                <a:latin typeface="+mj-ea"/>
                <a:ea typeface="+mj-ea"/>
              </a:rPr>
              <a:t>人事資料</a:t>
            </a:r>
            <a:r>
              <a:rPr lang="zh-TW" altLang="zh-TW" sz="2000" dirty="0" smtClean="0">
                <a:latin typeface="+mj-ea"/>
                <a:ea typeface="+mj-ea"/>
              </a:rPr>
              <a:t>報</a:t>
            </a:r>
            <a:r>
              <a:rPr lang="zh-TW" altLang="zh-TW" sz="2000" dirty="0">
                <a:latin typeface="+mj-ea"/>
                <a:ea typeface="+mj-ea"/>
              </a:rPr>
              <a:t>送服務</a:t>
            </a:r>
            <a:r>
              <a:rPr lang="zh-TW" altLang="zh-TW" sz="2000" dirty="0" smtClean="0">
                <a:latin typeface="+mj-ea"/>
                <a:ea typeface="+mj-ea"/>
              </a:rPr>
              <a:t>網入檔</a:t>
            </a:r>
            <a:r>
              <a:rPr lang="zh-TW" altLang="en-US" sz="2000" dirty="0" smtClean="0">
                <a:latin typeface="+mj-ea"/>
                <a:ea typeface="+mj-ea"/>
              </a:rPr>
              <a:t>紀</a:t>
            </a:r>
            <a:r>
              <a:rPr lang="zh-TW" altLang="zh-TW" sz="2000" dirty="0" smtClean="0">
                <a:latin typeface="+mj-ea"/>
                <a:ea typeface="+mj-ea"/>
              </a:rPr>
              <a:t>錄，</a:t>
            </a:r>
            <a:r>
              <a:rPr lang="zh-TW" altLang="en-US" sz="2000" dirty="0" smtClean="0">
                <a:latin typeface="+mj-ea"/>
                <a:ea typeface="+mj-ea"/>
              </a:rPr>
              <a:t>並</a:t>
            </a:r>
            <a:r>
              <a:rPr lang="zh-TW" altLang="zh-TW" sz="2000" dirty="0" smtClean="0">
                <a:latin typeface="+mj-ea"/>
                <a:ea typeface="+mj-ea"/>
              </a:rPr>
              <a:t>提供</a:t>
            </a:r>
            <a:r>
              <a:rPr lang="zh-TW" altLang="en-US" sz="2000" dirty="0" smtClean="0">
                <a:latin typeface="+mj-ea"/>
                <a:ea typeface="+mj-ea"/>
              </a:rPr>
              <a:t>於</a:t>
            </a:r>
            <a:r>
              <a:rPr lang="en-US" altLang="zh-TW" sz="2000" dirty="0" smtClean="0">
                <a:latin typeface="+mj-ea"/>
                <a:ea typeface="+mj-ea"/>
              </a:rPr>
              <a:t>WebHR</a:t>
            </a:r>
            <a:r>
              <a:rPr lang="zh-TW" altLang="en-US" sz="2000" dirty="0" smtClean="0">
                <a:latin typeface="+mj-ea"/>
                <a:ea typeface="+mj-ea"/>
              </a:rPr>
              <a:t>即可查詢</a:t>
            </a:r>
            <a:r>
              <a:rPr lang="zh-TW" altLang="zh-TW" sz="2000" dirty="0" smtClean="0">
                <a:latin typeface="+mj-ea"/>
                <a:ea typeface="+mj-ea"/>
              </a:rPr>
              <a:t>入檔</a:t>
            </a:r>
            <a:r>
              <a:rPr lang="zh-TW" altLang="en-US" sz="2000" dirty="0" smtClean="0">
                <a:latin typeface="+mj-ea"/>
                <a:ea typeface="+mj-ea"/>
              </a:rPr>
              <a:t>紀</a:t>
            </a:r>
            <a:r>
              <a:rPr lang="zh-TW" altLang="zh-TW" sz="2000" dirty="0" smtClean="0">
                <a:latin typeface="+mj-ea"/>
                <a:ea typeface="+mj-ea"/>
              </a:rPr>
              <a:t>錄</a:t>
            </a:r>
            <a:r>
              <a:rPr lang="zh-TW" altLang="en-US" sz="2000" dirty="0">
                <a:latin typeface="+mj-ea"/>
              </a:rPr>
              <a:t>功能</a:t>
            </a:r>
            <a:r>
              <a:rPr lang="zh-TW" altLang="zh-TW" sz="2000" dirty="0" smtClean="0">
                <a:latin typeface="+mj-ea"/>
                <a:ea typeface="+mj-ea"/>
              </a:rPr>
              <a:t>，說明</a:t>
            </a:r>
            <a:r>
              <a:rPr lang="zh-TW" altLang="zh-TW" sz="2000" dirty="0">
                <a:latin typeface="+mj-ea"/>
                <a:ea typeface="+mj-ea"/>
              </a:rPr>
              <a:t>如下</a:t>
            </a:r>
            <a:r>
              <a:rPr lang="en-US" altLang="zh-TW" sz="2000" dirty="0">
                <a:latin typeface="+mj-ea"/>
                <a:ea typeface="+mj-ea"/>
              </a:rPr>
              <a:t>:</a:t>
            </a:r>
            <a:endParaRPr lang="zh-TW" altLang="zh-TW" sz="2000" dirty="0">
              <a:latin typeface="+mj-ea"/>
              <a:ea typeface="+mj-ea"/>
            </a:endParaRPr>
          </a:p>
          <a:p>
            <a:pPr>
              <a:defRPr/>
            </a:pPr>
            <a:r>
              <a:rPr lang="en-US" altLang="zh-TW" sz="2000" dirty="0">
                <a:latin typeface="+mj-ea"/>
                <a:ea typeface="+mj-ea"/>
              </a:rPr>
              <a:t>  (1)</a:t>
            </a:r>
            <a:r>
              <a:rPr lang="zh-TW" altLang="zh-TW" sz="2000" dirty="0" smtClean="0">
                <a:latin typeface="+mj-ea"/>
                <a:ea typeface="+mj-ea"/>
              </a:rPr>
              <a:t>傳出</a:t>
            </a:r>
            <a:r>
              <a:rPr lang="zh-TW" altLang="en-US" sz="2000" dirty="0" smtClean="0">
                <a:latin typeface="+mj-ea"/>
                <a:ea typeface="+mj-ea"/>
              </a:rPr>
              <a:t>紀</a:t>
            </a:r>
            <a:r>
              <a:rPr lang="zh-TW" altLang="zh-TW" sz="2000" dirty="0" smtClean="0">
                <a:latin typeface="+mj-ea"/>
                <a:ea typeface="+mj-ea"/>
              </a:rPr>
              <a:t>錄</a:t>
            </a:r>
            <a:r>
              <a:rPr lang="zh-TW" altLang="zh-TW" sz="2000" dirty="0">
                <a:latin typeface="+mj-ea"/>
                <a:ea typeface="+mj-ea"/>
              </a:rPr>
              <a:t>增加可查詢報送服務網之入檔成功人數</a:t>
            </a:r>
            <a:r>
              <a:rPr lang="en-US" altLang="zh-TW" sz="2000" dirty="0">
                <a:latin typeface="+mj-ea"/>
                <a:ea typeface="+mj-ea"/>
              </a:rPr>
              <a:t>/</a:t>
            </a:r>
            <a:r>
              <a:rPr lang="zh-TW" altLang="zh-TW" sz="2000" dirty="0">
                <a:latin typeface="+mj-ea"/>
                <a:ea typeface="+mj-ea"/>
              </a:rPr>
              <a:t>失敗人</a:t>
            </a:r>
            <a:r>
              <a:rPr lang="en-US" altLang="zh-TW" sz="2000" dirty="0">
                <a:latin typeface="+mj-ea"/>
                <a:ea typeface="+mj-ea"/>
              </a:rPr>
              <a:t>      </a:t>
            </a:r>
            <a:br>
              <a:rPr lang="en-US" altLang="zh-TW" sz="2000" dirty="0">
                <a:latin typeface="+mj-ea"/>
                <a:ea typeface="+mj-ea"/>
              </a:rPr>
            </a:br>
            <a:r>
              <a:rPr lang="en-US" altLang="zh-TW" sz="2000" dirty="0">
                <a:latin typeface="+mj-ea"/>
                <a:ea typeface="+mj-ea"/>
              </a:rPr>
              <a:t>  </a:t>
            </a:r>
            <a:r>
              <a:rPr lang="zh-TW" altLang="zh-TW" sz="2000" dirty="0">
                <a:latin typeface="+mj-ea"/>
                <a:ea typeface="+mj-ea"/>
              </a:rPr>
              <a:t>數。</a:t>
            </a:r>
          </a:p>
          <a:p>
            <a:pPr>
              <a:defRPr/>
            </a:pPr>
            <a:r>
              <a:rPr lang="en-US" altLang="zh-TW" sz="2000" dirty="0">
                <a:latin typeface="+mj-ea"/>
                <a:ea typeface="+mj-ea"/>
              </a:rPr>
              <a:t>  (2)</a:t>
            </a:r>
            <a:r>
              <a:rPr lang="zh-TW" altLang="zh-TW" sz="2000" dirty="0">
                <a:latin typeface="+mj-ea"/>
                <a:ea typeface="+mj-ea"/>
              </a:rPr>
              <a:t>增加失敗人員名單查詢。</a:t>
            </a:r>
          </a:p>
          <a:p>
            <a:pPr>
              <a:defRPr/>
            </a:pPr>
            <a:r>
              <a:rPr lang="en-US" altLang="zh-TW" sz="2000" dirty="0">
                <a:latin typeface="+mj-ea"/>
                <a:ea typeface="+mj-ea"/>
              </a:rPr>
              <a:t>  (3)</a:t>
            </a:r>
            <a:r>
              <a:rPr lang="zh-TW" altLang="zh-TW" sz="2000" dirty="0">
                <a:latin typeface="+mj-ea"/>
                <a:ea typeface="+mj-ea"/>
              </a:rPr>
              <a:t>增加</a:t>
            </a:r>
            <a:r>
              <a:rPr lang="zh-TW" altLang="zh-TW" sz="2000" dirty="0" smtClean="0">
                <a:latin typeface="+mj-ea"/>
                <a:ea typeface="+mj-ea"/>
              </a:rPr>
              <a:t>入</a:t>
            </a:r>
            <a:r>
              <a:rPr lang="zh-TW" altLang="en-US" sz="2000" dirty="0" smtClean="0">
                <a:latin typeface="+mj-ea"/>
                <a:ea typeface="+mj-ea"/>
              </a:rPr>
              <a:t>檔紀</a:t>
            </a:r>
            <a:r>
              <a:rPr lang="zh-TW" altLang="zh-TW" sz="2000" dirty="0" smtClean="0">
                <a:latin typeface="+mj-ea"/>
                <a:ea typeface="+mj-ea"/>
              </a:rPr>
              <a:t>錄</a:t>
            </a:r>
            <a:r>
              <a:rPr lang="zh-TW" altLang="zh-TW" sz="2000" dirty="0">
                <a:latin typeface="+mj-ea"/>
                <a:ea typeface="+mj-ea"/>
              </a:rPr>
              <a:t>檔查詢。</a:t>
            </a:r>
            <a:endParaRPr lang="zh-TW" altLang="zh-TW" sz="2000" dirty="0" smtClean="0">
              <a:latin typeface="+mj-ea"/>
              <a:ea typeface="+mj-ea"/>
            </a:endParaRPr>
          </a:p>
        </p:txBody>
      </p:sp>
      <p:sp>
        <p:nvSpPr>
          <p:cNvPr id="5"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2" name="Rectangle 10"/>
          <p:cNvSpPr>
            <a:spLocks noChangeArrowheads="1"/>
          </p:cNvSpPr>
          <p:nvPr/>
        </p:nvSpPr>
        <p:spPr bwMode="auto">
          <a:xfrm>
            <a:off x="0" y="0"/>
            <a:ext cx="9906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TW" altLang="en-US"/>
          </a:p>
        </p:txBody>
      </p:sp>
      <p:sp>
        <p:nvSpPr>
          <p:cNvPr id="3" name="Rectangle 11"/>
          <p:cNvSpPr>
            <a:spLocks noChangeArrowheads="1"/>
          </p:cNvSpPr>
          <p:nvPr/>
        </p:nvSpPr>
        <p:spPr bwMode="auto">
          <a:xfrm>
            <a:off x="0" y="1876425"/>
            <a:ext cx="9906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TW" altLang="en-US"/>
          </a:p>
        </p:txBody>
      </p:sp>
      <p:pic>
        <p:nvPicPr>
          <p:cNvPr id="7177" name="圖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7063" y="4302125"/>
            <a:ext cx="4198937"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矩形 2"/>
          <p:cNvSpPr>
            <a:spLocks noChangeArrowheads="1"/>
          </p:cNvSpPr>
          <p:nvPr/>
        </p:nvSpPr>
        <p:spPr bwMode="auto">
          <a:xfrm>
            <a:off x="5753100" y="2493963"/>
            <a:ext cx="4062413" cy="1587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Blip>
                <a:blip r:embed="rId3"/>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4"/>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buFont typeface="Wingdings" panose="05000000000000000000" pitchFamily="2" charset="2"/>
              <a:buChar char="ü"/>
              <a:defRPr/>
            </a:pPr>
            <a:r>
              <a:rPr lang="zh-TW" altLang="en-US" sz="1800" b="1" dirty="0" smtClean="0">
                <a:solidFill>
                  <a:srgbClr val="002060"/>
                </a:solidFill>
                <a:latin typeface="標楷體" pitchFamily="65" charset="-120"/>
              </a:rPr>
              <a:t>新增「入檔狀態」欄位</a:t>
            </a:r>
            <a:endParaRPr lang="en-US" altLang="zh-TW" sz="1800" b="1" dirty="0" smtClean="0">
              <a:solidFill>
                <a:srgbClr val="002060"/>
              </a:solidFill>
              <a:latin typeface="標楷體" pitchFamily="65" charset="-120"/>
            </a:endParaRPr>
          </a:p>
          <a:p>
            <a:pPr eaLnBrk="1" hangingPunct="1">
              <a:buFont typeface="Wingdings" panose="05000000000000000000" pitchFamily="2" charset="2"/>
              <a:buChar char="ü"/>
              <a:defRPr/>
            </a:pPr>
            <a:r>
              <a:rPr lang="zh-TW" altLang="en-US" sz="1800" b="1" dirty="0" smtClean="0">
                <a:solidFill>
                  <a:srgbClr val="002060"/>
                </a:solidFill>
                <a:latin typeface="標楷體" pitchFamily="65" charset="-120"/>
              </a:rPr>
              <a:t>新增「報送網」按鈕</a:t>
            </a:r>
            <a:endParaRPr lang="en-US" altLang="zh-TW" sz="1800" b="1" dirty="0" smtClean="0">
              <a:solidFill>
                <a:srgbClr val="002060"/>
              </a:solidFill>
              <a:latin typeface="標楷體" pitchFamily="65" charset="-120"/>
            </a:endParaRPr>
          </a:p>
          <a:p>
            <a:pPr marL="0" indent="0" eaLnBrk="1" hangingPunct="1">
              <a:buFontTx/>
              <a:buNone/>
              <a:defRPr/>
            </a:pPr>
            <a:r>
              <a:rPr lang="zh-TW" altLang="en-US" sz="1800" b="1" dirty="0" smtClean="0">
                <a:solidFill>
                  <a:srgbClr val="002060"/>
                </a:solidFill>
                <a:latin typeface="標楷體" pitchFamily="65" charset="-120"/>
              </a:rPr>
              <a:t>主要提供承辦人員查看入檔成功與否，並可以直接連結至報送服務網查看入檔紀錄。</a:t>
            </a:r>
            <a:endParaRPr lang="zh-TW" altLang="zh-TW" sz="1800" b="1" dirty="0">
              <a:solidFill>
                <a:srgbClr val="002060"/>
              </a:solidFill>
              <a:latin typeface="標楷體" pitchFamily="65" charset="-120"/>
            </a:endParaRPr>
          </a:p>
        </p:txBody>
      </p:sp>
      <p:sp>
        <p:nvSpPr>
          <p:cNvPr id="6" name="矩形 5"/>
          <p:cNvSpPr/>
          <p:nvPr/>
        </p:nvSpPr>
        <p:spPr>
          <a:xfrm>
            <a:off x="5707063" y="4302125"/>
            <a:ext cx="4198937" cy="25479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2" name="向右箭號 21"/>
          <p:cNvSpPr/>
          <p:nvPr/>
        </p:nvSpPr>
        <p:spPr bwMode="auto">
          <a:xfrm>
            <a:off x="5495765" y="5925843"/>
            <a:ext cx="315440" cy="311469"/>
          </a:xfrm>
          <a:prstGeom prst="rightArrow">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zh-TW" altLang="en-US" dirty="0">
              <a:latin typeface="+mn-ea"/>
              <a:ea typeface="+mn-ea"/>
            </a:endParaRPr>
          </a:p>
        </p:txBody>
      </p:sp>
      <p:sp>
        <p:nvSpPr>
          <p:cNvPr id="23" name="圓角矩形 22"/>
          <p:cNvSpPr/>
          <p:nvPr/>
        </p:nvSpPr>
        <p:spPr>
          <a:xfrm>
            <a:off x="4551363" y="4508500"/>
            <a:ext cx="503237" cy="288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4" name="圓角矩形 23"/>
          <p:cNvSpPr/>
          <p:nvPr/>
        </p:nvSpPr>
        <p:spPr>
          <a:xfrm>
            <a:off x="117475" y="5926138"/>
            <a:ext cx="5370513" cy="3159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Tree>
    <p:extLst>
      <p:ext uri="{BB962C8B-B14F-4D97-AF65-F5344CB8AC3E}">
        <p14:creationId xmlns:p14="http://schemas.microsoft.com/office/powerpoint/2010/main" val="2026358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nodeType="afterGroup">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AutoShape 83"/>
          <p:cNvSpPr>
            <a:spLocks noChangeArrowheads="1"/>
          </p:cNvSpPr>
          <p:nvPr/>
        </p:nvSpPr>
        <p:spPr bwMode="auto">
          <a:xfrm>
            <a:off x="175623" y="939799"/>
            <a:ext cx="9577387" cy="5619095"/>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a:spcBef>
                <a:spcPct val="0"/>
              </a:spcBef>
              <a:buClr>
                <a:srgbClr val="FF9900"/>
              </a:buClr>
              <a:buFont typeface="Wingdings" pitchFamily="2" charset="2"/>
              <a:buChar char="u"/>
            </a:pPr>
            <a:endParaRPr lang="zh-TW" altLang="en-US" sz="2400">
              <a:ea typeface="新細明體" pitchFamily="18" charset="-120"/>
            </a:endParaRPr>
          </a:p>
        </p:txBody>
      </p:sp>
      <p:sp>
        <p:nvSpPr>
          <p:cNvPr id="4" name="文字方塊 7"/>
          <p:cNvSpPr txBox="1">
            <a:spLocks noChangeArrowheads="1"/>
          </p:cNvSpPr>
          <p:nvPr/>
        </p:nvSpPr>
        <p:spPr bwMode="auto">
          <a:xfrm>
            <a:off x="432929" y="917192"/>
            <a:ext cx="907415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 typeface="Wingdings" pitchFamily="2" charset="2"/>
              <a:buChar char="u"/>
              <a:defRPr/>
            </a:pPr>
            <a:r>
              <a:rPr lang="zh-TW" altLang="en-US" sz="2800" dirty="0" smtClean="0">
                <a:latin typeface="+mn-ea"/>
                <a:ea typeface="+mn-ea"/>
              </a:rPr>
              <a:t>退休撫卹</a:t>
            </a:r>
            <a:r>
              <a:rPr lang="zh-TW" altLang="zh-TW" sz="2800" dirty="0" smtClean="0">
                <a:latin typeface="+mn-ea"/>
                <a:ea typeface="+mn-ea"/>
              </a:rPr>
              <a:t>子系統</a:t>
            </a:r>
          </a:p>
          <a:p>
            <a:pPr marL="857250" lvl="1" indent="-457200">
              <a:buFont typeface="+mj-lt"/>
              <a:buAutoNum type="arabicPeriod"/>
            </a:pPr>
            <a:r>
              <a:rPr lang="zh-TW" altLang="zh-TW" sz="2000" dirty="0" smtClean="0">
                <a:latin typeface="+mj-ea"/>
                <a:ea typeface="+mj-ea"/>
              </a:rPr>
              <a:t>退休</a:t>
            </a:r>
            <a:r>
              <a:rPr lang="zh-TW" altLang="zh-TW" sz="2000" dirty="0">
                <a:latin typeface="+mj-ea"/>
                <a:ea typeface="+mj-ea"/>
              </a:rPr>
              <a:t>資料增加新制退休金銀行資料</a:t>
            </a:r>
            <a:r>
              <a:rPr lang="zh-TW" altLang="zh-TW" sz="2000" dirty="0" smtClean="0">
                <a:latin typeface="+mj-ea"/>
                <a:ea typeface="+mj-ea"/>
              </a:rPr>
              <a:t>。</a:t>
            </a:r>
            <a:endParaRPr lang="zh-TW" altLang="zh-TW" sz="2000" dirty="0">
              <a:latin typeface="+mj-ea"/>
              <a:ea typeface="+mj-ea"/>
            </a:endParaRPr>
          </a:p>
          <a:p>
            <a:pPr marL="857250" lvl="1" indent="-457200">
              <a:buFont typeface="+mj-lt"/>
              <a:buAutoNum type="arabicPeriod"/>
            </a:pPr>
            <a:r>
              <a:rPr lang="zh-TW" altLang="zh-TW" sz="2000" dirty="0" smtClean="0">
                <a:latin typeface="+mj-ea"/>
                <a:ea typeface="+mj-ea"/>
              </a:rPr>
              <a:t>增加</a:t>
            </a:r>
            <a:r>
              <a:rPr lang="zh-TW" altLang="zh-TW" sz="2000" dirty="0">
                <a:latin typeface="+mj-ea"/>
                <a:ea typeface="+mj-ea"/>
              </a:rPr>
              <a:t>退撫基金資料卡報表列印</a:t>
            </a:r>
            <a:r>
              <a:rPr lang="zh-TW" altLang="zh-TW" sz="2000" dirty="0" smtClean="0">
                <a:latin typeface="+mj-ea"/>
                <a:ea typeface="+mj-ea"/>
              </a:rPr>
              <a:t>。</a:t>
            </a:r>
            <a:endParaRPr lang="zh-TW" altLang="zh-TW" sz="2000" dirty="0">
              <a:latin typeface="+mj-ea"/>
              <a:ea typeface="+mj-ea"/>
            </a:endParaRPr>
          </a:p>
          <a:p>
            <a:pPr marL="857250" lvl="1" indent="-457200">
              <a:buFont typeface="+mj-lt"/>
              <a:buAutoNum type="arabicPeriod"/>
            </a:pPr>
            <a:r>
              <a:rPr lang="zh-TW" altLang="zh-TW" sz="2000" dirty="0" smtClean="0">
                <a:latin typeface="+mj-ea"/>
                <a:ea typeface="+mj-ea"/>
              </a:rPr>
              <a:t>退休</a:t>
            </a:r>
            <a:r>
              <a:rPr lang="zh-TW" altLang="zh-TW" sz="2000" dirty="0">
                <a:latin typeface="+mj-ea"/>
                <a:ea typeface="+mj-ea"/>
              </a:rPr>
              <a:t>人員增加可以維護主管職務加給之明細</a:t>
            </a:r>
            <a:r>
              <a:rPr lang="zh-TW" altLang="zh-TW" sz="2000" dirty="0" smtClean="0">
                <a:latin typeface="+mj-ea"/>
                <a:ea typeface="+mj-ea"/>
              </a:rPr>
              <a:t>。</a:t>
            </a:r>
            <a:endParaRPr lang="zh-TW" altLang="zh-TW" sz="2000" dirty="0">
              <a:latin typeface="+mj-ea"/>
              <a:ea typeface="+mj-ea"/>
            </a:endParaRPr>
          </a:p>
          <a:p>
            <a:pPr marL="857250" lvl="1" indent="-457200">
              <a:buFont typeface="+mj-lt"/>
              <a:buAutoNum type="arabicPeriod"/>
            </a:pPr>
            <a:r>
              <a:rPr lang="zh-TW" altLang="zh-TW" sz="2000" dirty="0" smtClean="0">
                <a:latin typeface="+mj-ea"/>
                <a:ea typeface="+mj-ea"/>
              </a:rPr>
              <a:t>增加</a:t>
            </a:r>
            <a:r>
              <a:rPr lang="zh-TW" altLang="zh-TW" sz="2000" dirty="0">
                <a:latin typeface="+mj-ea"/>
                <a:ea typeface="+mj-ea"/>
              </a:rPr>
              <a:t>現職待遇計算表</a:t>
            </a:r>
            <a:r>
              <a:rPr lang="zh-TW" altLang="zh-TW" sz="2000" dirty="0" smtClean="0">
                <a:latin typeface="+mj-ea"/>
                <a:ea typeface="+mj-ea"/>
              </a:rPr>
              <a:t>。</a:t>
            </a:r>
            <a:endParaRPr lang="zh-TW" altLang="zh-TW" sz="2000" dirty="0">
              <a:latin typeface="+mj-ea"/>
              <a:ea typeface="+mj-ea"/>
            </a:endParaRPr>
          </a:p>
          <a:p>
            <a:pPr marL="857250" lvl="1" indent="-457200">
              <a:buFont typeface="+mj-lt"/>
              <a:buAutoNum type="arabicPeriod"/>
            </a:pPr>
            <a:r>
              <a:rPr lang="zh-TW" altLang="zh-TW" sz="2000" dirty="0" smtClean="0">
                <a:latin typeface="+mj-ea"/>
                <a:ea typeface="+mj-ea"/>
              </a:rPr>
              <a:t>增加</a:t>
            </a:r>
            <a:r>
              <a:rPr lang="en-US" altLang="zh-TW" sz="2000" dirty="0">
                <a:latin typeface="+mj-ea"/>
              </a:rPr>
              <a:t>A4</a:t>
            </a:r>
            <a:r>
              <a:rPr lang="zh-TW" altLang="zh-TW" sz="2000" dirty="0">
                <a:latin typeface="+mj-ea"/>
              </a:rPr>
              <a:t>格式</a:t>
            </a:r>
            <a:r>
              <a:rPr lang="zh-TW" altLang="zh-TW" sz="2000" dirty="0" smtClean="0">
                <a:latin typeface="+mj-ea"/>
                <a:ea typeface="+mj-ea"/>
              </a:rPr>
              <a:t>退休金證書。</a:t>
            </a:r>
            <a:endParaRPr lang="zh-TW" altLang="zh-TW" sz="2000" dirty="0">
              <a:latin typeface="+mj-ea"/>
              <a:ea typeface="+mj-ea"/>
            </a:endParaRPr>
          </a:p>
          <a:p>
            <a:pPr marL="857250" lvl="1" indent="-457200">
              <a:buFont typeface="+mj-lt"/>
              <a:buAutoNum type="arabicPeriod"/>
            </a:pPr>
            <a:r>
              <a:rPr lang="zh-TW" altLang="zh-TW" sz="2000" dirty="0" smtClean="0">
                <a:latin typeface="+mj-ea"/>
                <a:ea typeface="+mj-ea"/>
              </a:rPr>
              <a:t>退休金</a:t>
            </a:r>
            <a:r>
              <a:rPr lang="zh-TW" altLang="zh-TW" sz="2000" dirty="0">
                <a:latin typeface="+mj-ea"/>
                <a:ea typeface="+mj-ea"/>
              </a:rPr>
              <a:t>月撫慰金發放</a:t>
            </a:r>
            <a:r>
              <a:rPr lang="zh-TW" altLang="zh-TW" sz="2000" dirty="0" smtClean="0">
                <a:latin typeface="+mj-ea"/>
                <a:ea typeface="+mj-ea"/>
              </a:rPr>
              <a:t>清冊</a:t>
            </a:r>
            <a:r>
              <a:rPr lang="zh-TW" altLang="en-US" sz="2000" dirty="0" smtClean="0">
                <a:latin typeface="+mj-ea"/>
                <a:ea typeface="+mj-ea"/>
              </a:rPr>
              <a:t>於</a:t>
            </a:r>
            <a:r>
              <a:rPr lang="zh-TW" altLang="zh-TW" sz="2000" dirty="0" smtClean="0">
                <a:latin typeface="+mj-ea"/>
                <a:ea typeface="+mj-ea"/>
              </a:rPr>
              <a:t>選擇</a:t>
            </a:r>
            <a:r>
              <a:rPr lang="zh-TW" altLang="zh-TW" sz="2000" dirty="0">
                <a:latin typeface="+mj-ea"/>
                <a:ea typeface="+mj-ea"/>
              </a:rPr>
              <a:t>不同機關是否分頁時</a:t>
            </a:r>
            <a:r>
              <a:rPr lang="zh-TW" altLang="zh-TW" sz="2000" dirty="0" smtClean="0">
                <a:latin typeface="+mj-ea"/>
                <a:ea typeface="+mj-ea"/>
              </a:rPr>
              <a:t>，表</a:t>
            </a:r>
            <a:r>
              <a:rPr lang="zh-TW" altLang="zh-TW" sz="2000" dirty="0">
                <a:latin typeface="+mj-ea"/>
                <a:ea typeface="+mj-ea"/>
              </a:rPr>
              <a:t>頭的發放機關加註機關</a:t>
            </a:r>
            <a:r>
              <a:rPr lang="zh-TW" altLang="zh-TW" sz="2000" dirty="0" smtClean="0">
                <a:latin typeface="+mj-ea"/>
                <a:ea typeface="+mj-ea"/>
              </a:rPr>
              <a:t>代碼</a:t>
            </a:r>
            <a:r>
              <a:rPr lang="zh-TW" altLang="en-US" sz="2000" dirty="0" smtClean="0">
                <a:latin typeface="+mj-ea"/>
                <a:ea typeface="+mj-ea"/>
              </a:rPr>
              <a:t>以</a:t>
            </a:r>
            <a:r>
              <a:rPr lang="zh-TW" altLang="zh-TW" sz="2000" dirty="0" smtClean="0">
                <a:latin typeface="+mj-ea"/>
                <a:ea typeface="+mj-ea"/>
              </a:rPr>
              <a:t>方便彙整</a:t>
            </a:r>
            <a:r>
              <a:rPr lang="zh-TW" altLang="en-US" sz="2000" dirty="0" smtClean="0">
                <a:latin typeface="+mj-ea"/>
                <a:ea typeface="+mj-ea"/>
              </a:rPr>
              <a:t>及</a:t>
            </a:r>
            <a:r>
              <a:rPr lang="zh-TW" altLang="zh-TW" sz="2000" dirty="0" smtClean="0">
                <a:latin typeface="+mj-ea"/>
                <a:ea typeface="+mj-ea"/>
              </a:rPr>
              <a:t>排序。</a:t>
            </a:r>
            <a:endParaRPr lang="zh-TW" altLang="zh-TW" sz="2000" dirty="0">
              <a:latin typeface="+mj-ea"/>
              <a:ea typeface="+mj-ea"/>
            </a:endParaRPr>
          </a:p>
          <a:p>
            <a:pPr marL="857250" lvl="1" indent="-457200">
              <a:buFont typeface="+mj-lt"/>
              <a:buAutoNum type="arabicPeriod"/>
            </a:pPr>
            <a:r>
              <a:rPr lang="zh-TW" altLang="zh-TW" sz="2000" dirty="0" smtClean="0">
                <a:latin typeface="+mj-ea"/>
                <a:ea typeface="+mj-ea"/>
              </a:rPr>
              <a:t>退撫</a:t>
            </a:r>
            <a:r>
              <a:rPr lang="zh-TW" altLang="zh-TW" sz="2000" dirty="0">
                <a:latin typeface="+mj-ea"/>
                <a:ea typeface="+mj-ea"/>
              </a:rPr>
              <a:t>發放機關設定，鎖定批次產生月退金功能，增加年度</a:t>
            </a:r>
            <a:r>
              <a:rPr lang="zh-TW" altLang="zh-TW" sz="2000" dirty="0" smtClean="0">
                <a:latin typeface="+mj-ea"/>
                <a:ea typeface="+mj-ea"/>
              </a:rPr>
              <a:t>期別</a:t>
            </a:r>
            <a:r>
              <a:rPr lang="zh-TW" altLang="zh-TW" sz="2000" dirty="0">
                <a:latin typeface="+mj-ea"/>
                <a:ea typeface="+mj-ea"/>
              </a:rPr>
              <a:t>範圍。</a:t>
            </a:r>
          </a:p>
          <a:p>
            <a:pPr marL="857250" lvl="1" indent="-457200">
              <a:buFont typeface="+mj-lt"/>
              <a:buAutoNum type="arabicPeriod"/>
            </a:pPr>
            <a:r>
              <a:rPr lang="zh-TW" altLang="zh-TW" sz="2000" dirty="0" smtClean="0">
                <a:latin typeface="+mj-ea"/>
                <a:ea typeface="+mj-ea"/>
              </a:rPr>
              <a:t>發放</a:t>
            </a:r>
            <a:r>
              <a:rPr lang="zh-TW" altLang="zh-TW" sz="2000" dirty="0">
                <a:latin typeface="+mj-ea"/>
                <a:ea typeface="+mj-ea"/>
              </a:rPr>
              <a:t>機關增列核定資料全部鎖定功能。</a:t>
            </a:r>
          </a:p>
          <a:p>
            <a:pPr marL="857250" lvl="1" indent="-457200">
              <a:buFont typeface="+mj-lt"/>
              <a:buAutoNum type="arabicPeriod"/>
            </a:pPr>
            <a:r>
              <a:rPr lang="zh-TW" altLang="zh-TW" sz="2000" dirty="0" smtClean="0">
                <a:latin typeface="+mj-ea"/>
                <a:ea typeface="+mj-ea"/>
              </a:rPr>
              <a:t>退休</a:t>
            </a:r>
            <a:r>
              <a:rPr lang="zh-TW" altLang="zh-TW" sz="2000" dirty="0">
                <a:latin typeface="+mj-ea"/>
                <a:ea typeface="+mj-ea"/>
              </a:rPr>
              <a:t>人員複審作業增加核定機關、核定日期、核定文</a:t>
            </a:r>
            <a:r>
              <a:rPr lang="zh-TW" altLang="zh-TW" sz="2000" dirty="0" smtClean="0">
                <a:latin typeface="+mj-ea"/>
                <a:ea typeface="+mj-ea"/>
              </a:rPr>
              <a:t>號</a:t>
            </a:r>
            <a:endParaRPr lang="zh-TW" altLang="zh-TW" sz="2000" dirty="0">
              <a:latin typeface="+mj-ea"/>
              <a:ea typeface="+mj-ea"/>
            </a:endParaRPr>
          </a:p>
          <a:p>
            <a:pPr marL="857250" lvl="1" indent="-457200">
              <a:buFont typeface="+mj-lt"/>
              <a:buAutoNum type="arabicPeriod"/>
            </a:pPr>
            <a:r>
              <a:rPr lang="zh-TW" altLang="zh-TW" sz="2000" dirty="0" smtClean="0">
                <a:latin typeface="+mj-ea"/>
                <a:ea typeface="+mj-ea"/>
              </a:rPr>
              <a:t>退休</a:t>
            </a:r>
            <a:r>
              <a:rPr lang="zh-TW" altLang="zh-TW" sz="2000" dirty="0">
                <a:latin typeface="+mj-ea"/>
                <a:ea typeface="+mj-ea"/>
              </a:rPr>
              <a:t>重行審定增加延長撫卹選項，教育人員增加可以列印</a:t>
            </a:r>
            <a:r>
              <a:rPr lang="zh-TW" altLang="zh-TW" sz="2000" dirty="0" smtClean="0">
                <a:latin typeface="+mj-ea"/>
                <a:ea typeface="+mj-ea"/>
              </a:rPr>
              <a:t>遺族</a:t>
            </a:r>
            <a:r>
              <a:rPr lang="zh-TW" altLang="zh-TW" sz="2000" dirty="0">
                <a:latin typeface="+mj-ea"/>
                <a:ea typeface="+mj-ea"/>
              </a:rPr>
              <a:t>撫卹金延長事實表</a:t>
            </a:r>
            <a:r>
              <a:rPr lang="zh-TW" altLang="zh-TW" sz="2000" dirty="0" smtClean="0">
                <a:latin typeface="+mj-ea"/>
                <a:ea typeface="+mj-ea"/>
              </a:rPr>
              <a:t>。</a:t>
            </a:r>
            <a:endParaRPr lang="zh-TW" altLang="zh-TW" sz="2000" dirty="0">
              <a:latin typeface="+mj-ea"/>
              <a:ea typeface="+mj-ea"/>
            </a:endParaRPr>
          </a:p>
          <a:p>
            <a:pPr marL="857250" lvl="1" indent="-457200">
              <a:buFont typeface="+mj-lt"/>
              <a:buAutoNum type="arabicPeriod"/>
            </a:pPr>
            <a:r>
              <a:rPr lang="zh-TW" altLang="zh-TW" sz="2000" dirty="0" smtClean="0">
                <a:latin typeface="+mj-ea"/>
                <a:ea typeface="+mj-ea"/>
              </a:rPr>
              <a:t>退休</a:t>
            </a:r>
            <a:r>
              <a:rPr lang="zh-TW" altLang="zh-TW" sz="2000" dirty="0">
                <a:latin typeface="+mj-ea"/>
                <a:ea typeface="+mj-ea"/>
              </a:rPr>
              <a:t>意願調查增加「無退休意願」報送選項，機關報送</a:t>
            </a:r>
            <a:r>
              <a:rPr lang="zh-TW" altLang="zh-TW" sz="2000" dirty="0" smtClean="0">
                <a:latin typeface="+mj-ea"/>
                <a:ea typeface="+mj-ea"/>
              </a:rPr>
              <a:t>查詢增加選項</a:t>
            </a:r>
            <a:r>
              <a:rPr lang="zh-TW" altLang="zh-TW" sz="2000" dirty="0" smtClean="0">
                <a:latin typeface="+mj-ea"/>
              </a:rPr>
              <a:t>「</a:t>
            </a:r>
            <a:r>
              <a:rPr lang="zh-TW" altLang="zh-TW" sz="2000" dirty="0">
                <a:latin typeface="+mj-ea"/>
              </a:rPr>
              <a:t>無報送意願</a:t>
            </a:r>
            <a:r>
              <a:rPr lang="zh-TW" altLang="zh-TW" sz="2000" dirty="0" smtClean="0">
                <a:latin typeface="+mj-ea"/>
              </a:rPr>
              <a:t>」</a:t>
            </a:r>
            <a:r>
              <a:rPr lang="zh-TW" altLang="zh-TW" sz="2000" dirty="0" smtClean="0">
                <a:latin typeface="+mj-ea"/>
                <a:ea typeface="+mj-ea"/>
              </a:rPr>
              <a:t>，</a:t>
            </a:r>
            <a:r>
              <a:rPr lang="zh-TW" altLang="en-US" sz="2000" dirty="0">
                <a:latin typeface="+mj-ea"/>
                <a:ea typeface="+mj-ea"/>
              </a:rPr>
              <a:t>並</a:t>
            </a:r>
            <a:r>
              <a:rPr lang="zh-TW" altLang="zh-TW" sz="2000" dirty="0" smtClean="0">
                <a:latin typeface="+mj-ea"/>
                <a:ea typeface="+mj-ea"/>
              </a:rPr>
              <a:t>供</a:t>
            </a:r>
            <a:r>
              <a:rPr lang="zh-TW" altLang="zh-TW" sz="2000" dirty="0">
                <a:latin typeface="+mj-ea"/>
                <a:ea typeface="+mj-ea"/>
              </a:rPr>
              <a:t>主管機關查詢</a:t>
            </a:r>
            <a:r>
              <a:rPr lang="zh-TW" altLang="zh-TW" sz="2000" dirty="0" smtClean="0">
                <a:latin typeface="+mj-ea"/>
                <a:ea typeface="+mj-ea"/>
              </a:rPr>
              <a:t>。</a:t>
            </a:r>
            <a:endParaRPr lang="zh-TW" altLang="zh-TW" sz="2000" dirty="0">
              <a:latin typeface="+mj-ea"/>
              <a:ea typeface="+mj-ea"/>
            </a:endParaRPr>
          </a:p>
          <a:p>
            <a:pPr marL="857250" lvl="1" indent="-457200">
              <a:buFont typeface="+mj-lt"/>
              <a:buAutoNum type="arabicPeriod"/>
            </a:pPr>
            <a:r>
              <a:rPr lang="zh-TW" altLang="zh-TW" sz="2000" dirty="0" smtClean="0">
                <a:latin typeface="+mj-ea"/>
                <a:ea typeface="+mj-ea"/>
              </a:rPr>
              <a:t>退休</a:t>
            </a:r>
            <a:r>
              <a:rPr lang="zh-TW" altLang="zh-TW" sz="2000" dirty="0">
                <a:latin typeface="+mj-ea"/>
                <a:ea typeface="+mj-ea"/>
              </a:rPr>
              <a:t>核給明細表增加顯示月補償金及其計算公式。</a:t>
            </a:r>
          </a:p>
          <a:p>
            <a:pPr marL="857250" lvl="1" indent="-457200">
              <a:buFont typeface="+mj-lt"/>
              <a:buAutoNum type="arabicPeriod"/>
            </a:pPr>
            <a:r>
              <a:rPr lang="zh-TW" altLang="zh-TW" sz="2000" dirty="0" smtClean="0">
                <a:latin typeface="+mj-ea"/>
                <a:ea typeface="+mj-ea"/>
              </a:rPr>
              <a:t>年終</a:t>
            </a:r>
            <a:r>
              <a:rPr lang="zh-TW" altLang="zh-TW" sz="2000" dirty="0">
                <a:latin typeface="+mj-ea"/>
                <a:ea typeface="+mj-ea"/>
              </a:rPr>
              <a:t>慰問金</a:t>
            </a:r>
            <a:r>
              <a:rPr lang="zh-TW" altLang="zh-TW" sz="2000" dirty="0" smtClean="0">
                <a:latin typeface="+mj-ea"/>
                <a:ea typeface="+mj-ea"/>
              </a:rPr>
              <a:t>發放</a:t>
            </a:r>
            <a:r>
              <a:rPr lang="zh-TW" altLang="en-US" sz="2000" dirty="0" smtClean="0">
                <a:latin typeface="+mj-ea"/>
                <a:ea typeface="+mj-ea"/>
              </a:rPr>
              <a:t>作業因應</a:t>
            </a:r>
            <a:r>
              <a:rPr lang="en-US" altLang="zh-TW" sz="2000" dirty="0" smtClean="0">
                <a:latin typeface="+mj-ea"/>
                <a:ea typeface="+mj-ea"/>
              </a:rPr>
              <a:t>2</a:t>
            </a:r>
            <a:r>
              <a:rPr lang="zh-TW" altLang="zh-TW" sz="2000" dirty="0">
                <a:latin typeface="+mj-ea"/>
                <a:ea typeface="+mj-ea"/>
              </a:rPr>
              <a:t>萬元以下發放退休</a:t>
            </a:r>
            <a:r>
              <a:rPr lang="zh-TW" altLang="zh-TW" sz="2000" dirty="0" smtClean="0">
                <a:latin typeface="+mj-ea"/>
                <a:ea typeface="+mj-ea"/>
              </a:rPr>
              <a:t>人員機制</a:t>
            </a:r>
            <a:r>
              <a:rPr lang="zh-TW" altLang="en-US" sz="2000" dirty="0" smtClean="0">
                <a:latin typeface="+mj-ea"/>
                <a:ea typeface="+mj-ea"/>
              </a:rPr>
              <a:t>之調整</a:t>
            </a:r>
            <a:r>
              <a:rPr lang="zh-TW" altLang="zh-TW" sz="2000" dirty="0" smtClean="0">
                <a:latin typeface="+mj-ea"/>
                <a:ea typeface="+mj-ea"/>
              </a:rPr>
              <a:t>。</a:t>
            </a:r>
            <a:endParaRPr lang="zh-TW" altLang="zh-TW" sz="3200" dirty="0" smtClean="0">
              <a:latin typeface="+mj-ea"/>
              <a:ea typeface="+mj-ea"/>
            </a:endParaRPr>
          </a:p>
        </p:txBody>
      </p:sp>
      <p:sp>
        <p:nvSpPr>
          <p:cNvPr id="5"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pic>
        <p:nvPicPr>
          <p:cNvPr id="6" name="Picture 2"/>
          <p:cNvPicPr>
            <a:picLocks noChangeAspect="1" noChangeArrowheads="1"/>
          </p:cNvPicPr>
          <p:nvPr/>
        </p:nvPicPr>
        <p:blipFill>
          <a:blip r:embed="rId4"/>
          <a:srcRect/>
          <a:stretch>
            <a:fillRect/>
          </a:stretch>
        </p:blipFill>
        <p:spPr bwMode="auto">
          <a:xfrm>
            <a:off x="6032500" y="411163"/>
            <a:ext cx="3457575" cy="6143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452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7099300" y="6356353"/>
            <a:ext cx="2311400" cy="365125"/>
          </a:xfrm>
        </p:spPr>
        <p:txBody>
          <a:bodyPr/>
          <a:lstStyle/>
          <a:p>
            <a:pPr>
              <a:defRPr/>
            </a:pPr>
            <a:fld id="{1532810D-0F7C-4975-A19B-F4AB942BD05F}" type="slidenum">
              <a:rPr lang="en-US" altLang="zh-TW" smtClean="0"/>
              <a:pPr>
                <a:defRPr/>
              </a:pPr>
              <a:t>12</a:t>
            </a:fld>
            <a:endParaRPr lang="en-US" altLang="zh-TW"/>
          </a:p>
        </p:txBody>
      </p:sp>
      <p:pic>
        <p:nvPicPr>
          <p:cNvPr id="1026" name="Picture 2" descr="未命名"/>
          <p:cNvPicPr>
            <a:picLocks noChangeAspect="1" noChangeArrowheads="1"/>
          </p:cNvPicPr>
          <p:nvPr/>
        </p:nvPicPr>
        <p:blipFill>
          <a:blip r:embed="rId2">
            <a:extLst>
              <a:ext uri="{28A0092B-C50C-407E-A947-70E740481C1C}">
                <a14:useLocalDpi xmlns:a14="http://schemas.microsoft.com/office/drawing/2010/main" val="0"/>
              </a:ext>
            </a:extLst>
          </a:blip>
          <a:srcRect t="23953"/>
          <a:stretch>
            <a:fillRect/>
          </a:stretch>
        </p:blipFill>
        <p:spPr bwMode="auto">
          <a:xfrm>
            <a:off x="272480" y="1100459"/>
            <a:ext cx="5184576" cy="195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047" y="1100459"/>
            <a:ext cx="4375969" cy="335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未命名"/>
          <p:cNvPicPr>
            <a:picLocks noChangeAspect="1" noChangeArrowheads="1"/>
          </p:cNvPicPr>
          <p:nvPr/>
        </p:nvPicPr>
        <p:blipFill>
          <a:blip r:embed="rId4">
            <a:extLst>
              <a:ext uri="{28A0092B-C50C-407E-A947-70E740481C1C}">
                <a14:useLocalDpi xmlns:a14="http://schemas.microsoft.com/office/drawing/2010/main" val="0"/>
              </a:ext>
            </a:extLst>
          </a:blip>
          <a:srcRect b="33492"/>
          <a:stretch>
            <a:fillRect/>
          </a:stretch>
        </p:blipFill>
        <p:spPr bwMode="auto">
          <a:xfrm>
            <a:off x="632520" y="4639848"/>
            <a:ext cx="3744416" cy="210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彎箭號 7"/>
          <p:cNvSpPr/>
          <p:nvPr/>
        </p:nvSpPr>
        <p:spPr bwMode="auto">
          <a:xfrm rot="5400000">
            <a:off x="5267015" y="809277"/>
            <a:ext cx="380081" cy="582364"/>
          </a:xfrm>
          <a:prstGeom prst="bentArrow">
            <a:avLst>
              <a:gd name="adj1" fmla="val 14825"/>
              <a:gd name="adj2" fmla="val 12828"/>
              <a:gd name="adj3" fmla="val 25000"/>
              <a:gd name="adj4" fmla="val 7500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zh-TW" altLang="en-US" sz="1800">
              <a:solidFill>
                <a:schemeClr val="bg1"/>
              </a:solidFill>
              <a:latin typeface="Arial" charset="0"/>
              <a:ea typeface="標楷體" pitchFamily="65" charset="-120"/>
            </a:endParaRPr>
          </a:p>
        </p:txBody>
      </p:sp>
      <p:sp>
        <p:nvSpPr>
          <p:cNvPr id="10" name="圓角矩形 9"/>
          <p:cNvSpPr/>
          <p:nvPr/>
        </p:nvSpPr>
        <p:spPr bwMode="auto">
          <a:xfrm>
            <a:off x="1701627" y="2219885"/>
            <a:ext cx="2184243" cy="486886"/>
          </a:xfrm>
          <a:prstGeom prst="roundRect">
            <a:avLst>
              <a:gd name="adj" fmla="val 5814"/>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r>
              <a:rPr lang="zh-TW" altLang="en-US" sz="2000" b="1" dirty="0" smtClean="0">
                <a:solidFill>
                  <a:schemeClr val="bg1"/>
                </a:solidFill>
                <a:latin typeface="+mn-ea"/>
                <a:ea typeface="+mn-ea"/>
              </a:rPr>
              <a:t>退休資料</a:t>
            </a:r>
            <a:endParaRPr lang="zh-TW" altLang="en-US" sz="2000" b="1" dirty="0">
              <a:solidFill>
                <a:schemeClr val="bg1"/>
              </a:solidFill>
              <a:latin typeface="+mn-ea"/>
              <a:ea typeface="+mn-ea"/>
            </a:endParaRPr>
          </a:p>
        </p:txBody>
      </p:sp>
      <p:sp>
        <p:nvSpPr>
          <p:cNvPr id="11"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12"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smtClean="0">
                <a:latin typeface="+mn-ea"/>
                <a:ea typeface="+mn-ea"/>
              </a:rPr>
              <a:t>退休撫卹</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l="17946" t="53654" b="10741"/>
          <a:stretch>
            <a:fillRect/>
          </a:stretch>
        </p:blipFill>
        <p:spPr bwMode="auto">
          <a:xfrm>
            <a:off x="272481" y="3205461"/>
            <a:ext cx="5213198" cy="123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p:cNvSpPr>
            <a:spLocks noChangeArrowheads="1"/>
          </p:cNvSpPr>
          <p:nvPr/>
        </p:nvSpPr>
        <p:spPr bwMode="auto">
          <a:xfrm>
            <a:off x="272480" y="3751313"/>
            <a:ext cx="4923979" cy="685800"/>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向左箭號 5"/>
          <p:cNvSpPr>
            <a:spLocks noChangeArrowheads="1"/>
          </p:cNvSpPr>
          <p:nvPr/>
        </p:nvSpPr>
        <p:spPr bwMode="auto">
          <a:xfrm rot="10800000">
            <a:off x="4125801" y="5877272"/>
            <a:ext cx="936625" cy="293688"/>
          </a:xfrm>
          <a:prstGeom prst="leftArrow">
            <a:avLst>
              <a:gd name="adj1" fmla="val 50000"/>
              <a:gd name="adj2" fmla="val 49787"/>
            </a:avLst>
          </a:prstGeom>
          <a:solidFill>
            <a:schemeClr val="accent1"/>
          </a:solidFill>
          <a:ln w="9525" algn="ctr">
            <a:solidFill>
              <a:schemeClr val="tx1"/>
            </a:solidFill>
            <a:round/>
            <a:headEnd/>
            <a:tailEnd/>
          </a:ln>
        </p:spPr>
        <p:txBody>
          <a:bodyP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endParaRPr lang="zh-TW" altLang="en-US" sz="1800">
              <a:solidFill>
                <a:schemeClr val="bg1"/>
              </a:solidFill>
              <a:latin typeface="Arial" charset="0"/>
              <a:ea typeface="標楷體" pitchFamily="65" charset="-120"/>
            </a:endParaRP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9104" y="3058370"/>
            <a:ext cx="3871913" cy="207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utoShape 52"/>
          <p:cNvSpPr>
            <a:spLocks noChangeArrowheads="1"/>
          </p:cNvSpPr>
          <p:nvPr/>
        </p:nvSpPr>
        <p:spPr bwMode="gray">
          <a:xfrm rot="10800000">
            <a:off x="3849660" y="3476676"/>
            <a:ext cx="3582888" cy="61753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dirty="0" smtClean="0">
                <a:solidFill>
                  <a:schemeClr val="bg1"/>
                </a:solidFill>
                <a:latin typeface="標楷體" pitchFamily="65" charset="-120"/>
                <a:ea typeface="標楷體" pitchFamily="65" charset="-120"/>
              </a:rPr>
              <a:t>強化新制退休報表服務</a:t>
            </a:r>
            <a:endParaRPr lang="zh-TW" altLang="zh-TW" b="1" dirty="0">
              <a:solidFill>
                <a:schemeClr val="bg1"/>
              </a:solidFill>
              <a:latin typeface="標楷體" pitchFamily="65" charset="-120"/>
              <a:ea typeface="標楷體" pitchFamily="65" charset="-120"/>
            </a:endParaRPr>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100" y="4389680"/>
            <a:ext cx="44919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22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985" y="1052736"/>
            <a:ext cx="5048249" cy="532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3" y="3431776"/>
            <a:ext cx="4329502" cy="294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12"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smtClean="0">
                <a:latin typeface="+mn-ea"/>
                <a:ea typeface="+mn-ea"/>
              </a:rPr>
              <a:t>退休撫卹</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3" name="Rectangle 8"/>
          <p:cNvSpPr>
            <a:spLocks noChangeArrowheads="1"/>
          </p:cNvSpPr>
          <p:nvPr/>
        </p:nvSpPr>
        <p:spPr bwMode="auto">
          <a:xfrm>
            <a:off x="6825208" y="5157192"/>
            <a:ext cx="2376264" cy="685800"/>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AutoShape 52"/>
          <p:cNvSpPr>
            <a:spLocks noChangeArrowheads="1"/>
          </p:cNvSpPr>
          <p:nvPr/>
        </p:nvSpPr>
        <p:spPr bwMode="gray">
          <a:xfrm rot="10800000">
            <a:off x="3849660" y="3476676"/>
            <a:ext cx="3582888" cy="61753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dirty="0" smtClean="0">
                <a:solidFill>
                  <a:schemeClr val="bg1"/>
                </a:solidFill>
                <a:latin typeface="標楷體" pitchFamily="65" charset="-120"/>
                <a:ea typeface="標楷體" pitchFamily="65" charset="-120"/>
              </a:rPr>
              <a:t>強化現有退休表格</a:t>
            </a:r>
            <a:endParaRPr lang="zh-TW" altLang="zh-TW" b="1" dirty="0">
              <a:solidFill>
                <a:schemeClr val="bg1"/>
              </a:solidFill>
              <a:latin typeface="標楷體" pitchFamily="65" charset="-120"/>
              <a:ea typeface="標楷體" pitchFamily="65" charset="-120"/>
            </a:endParaRPr>
          </a:p>
        </p:txBody>
      </p:sp>
      <p:pic>
        <p:nvPicPr>
          <p:cNvPr id="4098"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15" y="1052736"/>
            <a:ext cx="4503783" cy="234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8"/>
          <p:cNvSpPr>
            <a:spLocks noChangeArrowheads="1"/>
          </p:cNvSpPr>
          <p:nvPr/>
        </p:nvSpPr>
        <p:spPr bwMode="auto">
          <a:xfrm>
            <a:off x="1856656" y="1052736"/>
            <a:ext cx="855850" cy="432048"/>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sp>
        <p:nvSpPr>
          <p:cNvPr id="21" name="Rectangle 8"/>
          <p:cNvSpPr>
            <a:spLocks noChangeArrowheads="1"/>
          </p:cNvSpPr>
          <p:nvPr/>
        </p:nvSpPr>
        <p:spPr bwMode="auto">
          <a:xfrm>
            <a:off x="1379102" y="3374131"/>
            <a:ext cx="2376264" cy="342900"/>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Rectangle 8"/>
          <p:cNvSpPr>
            <a:spLocks noChangeArrowheads="1"/>
          </p:cNvSpPr>
          <p:nvPr/>
        </p:nvSpPr>
        <p:spPr bwMode="auto">
          <a:xfrm>
            <a:off x="4879845" y="4972764"/>
            <a:ext cx="1945363" cy="976516"/>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88704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7099300" y="6356353"/>
            <a:ext cx="2311400" cy="365125"/>
          </a:xfrm>
        </p:spPr>
        <p:txBody>
          <a:bodyPr/>
          <a:lstStyle/>
          <a:p>
            <a:pPr>
              <a:defRPr/>
            </a:pPr>
            <a:fld id="{1532810D-0F7C-4975-A19B-F4AB942BD05F}" type="slidenum">
              <a:rPr lang="en-US" altLang="zh-TW" smtClean="0"/>
              <a:pPr>
                <a:defRPr/>
              </a:pPr>
              <a:t>14</a:t>
            </a:fld>
            <a:endParaRPr lang="en-US" altLang="zh-TW"/>
          </a:p>
        </p:txBody>
      </p:sp>
      <p:sp>
        <p:nvSpPr>
          <p:cNvPr id="3"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smtClean="0">
                <a:latin typeface="+mn-ea"/>
                <a:ea typeface="+mn-ea"/>
              </a:rPr>
              <a:t>退休撫卹</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pic>
        <p:nvPicPr>
          <p:cNvPr id="2050"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954816"/>
            <a:ext cx="4135437" cy="499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002" y="4046481"/>
            <a:ext cx="4850309"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245" y="954816"/>
            <a:ext cx="5167387"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52"/>
          <p:cNvSpPr>
            <a:spLocks noChangeArrowheads="1"/>
          </p:cNvSpPr>
          <p:nvPr/>
        </p:nvSpPr>
        <p:spPr bwMode="gray">
          <a:xfrm rot="10800000">
            <a:off x="2725556" y="2564904"/>
            <a:ext cx="5184576" cy="61753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dirty="0" smtClean="0">
                <a:solidFill>
                  <a:schemeClr val="bg1"/>
                </a:solidFill>
                <a:latin typeface="標楷體" pitchFamily="65" charset="-120"/>
                <a:ea typeface="標楷體" pitchFamily="65" charset="-120"/>
              </a:rPr>
              <a:t>增加主管機關管控核定資料功能</a:t>
            </a:r>
            <a:endParaRPr lang="zh-TW" altLang="zh-TW" b="1" dirty="0">
              <a:solidFill>
                <a:schemeClr val="bg1"/>
              </a:solidFill>
              <a:latin typeface="標楷體" pitchFamily="65" charset="-120"/>
              <a:ea typeface="標楷體" pitchFamily="65" charset="-120"/>
            </a:endParaRPr>
          </a:p>
        </p:txBody>
      </p:sp>
      <p:sp>
        <p:nvSpPr>
          <p:cNvPr id="14" name="Line 8"/>
          <p:cNvSpPr>
            <a:spLocks noChangeShapeType="1"/>
          </p:cNvSpPr>
          <p:nvPr/>
        </p:nvSpPr>
        <p:spPr bwMode="auto">
          <a:xfrm flipV="1">
            <a:off x="3296816" y="3996449"/>
            <a:ext cx="1319769" cy="692057"/>
          </a:xfrm>
          <a:prstGeom prst="line">
            <a:avLst/>
          </a:prstGeom>
          <a:noFill/>
          <a:ln w="76200">
            <a:solidFill>
              <a:srgbClr val="92D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 name="Line 8"/>
          <p:cNvSpPr>
            <a:spLocks noChangeShapeType="1"/>
          </p:cNvSpPr>
          <p:nvPr/>
        </p:nvSpPr>
        <p:spPr bwMode="auto">
          <a:xfrm flipV="1">
            <a:off x="4028707" y="5427799"/>
            <a:ext cx="768295" cy="0"/>
          </a:xfrm>
          <a:prstGeom prst="line">
            <a:avLst/>
          </a:prstGeom>
          <a:noFill/>
          <a:ln w="76200">
            <a:solidFill>
              <a:srgbClr val="92D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 name="Rectangle 8"/>
          <p:cNvSpPr>
            <a:spLocks noChangeArrowheads="1"/>
          </p:cNvSpPr>
          <p:nvPr/>
        </p:nvSpPr>
        <p:spPr bwMode="auto">
          <a:xfrm>
            <a:off x="498067" y="4484506"/>
            <a:ext cx="2798749" cy="384654"/>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sp>
        <p:nvSpPr>
          <p:cNvPr id="17" name="Rectangle 8"/>
          <p:cNvSpPr>
            <a:spLocks noChangeArrowheads="1"/>
          </p:cNvSpPr>
          <p:nvPr/>
        </p:nvSpPr>
        <p:spPr bwMode="auto">
          <a:xfrm>
            <a:off x="347896" y="4939540"/>
            <a:ext cx="3608804" cy="1225763"/>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11949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7099300" y="6356353"/>
            <a:ext cx="2311400" cy="365125"/>
          </a:xfrm>
        </p:spPr>
        <p:txBody>
          <a:bodyPr/>
          <a:lstStyle/>
          <a:p>
            <a:pPr>
              <a:defRPr/>
            </a:pPr>
            <a:fld id="{1532810D-0F7C-4975-A19B-F4AB942BD05F}" type="slidenum">
              <a:rPr lang="en-US" altLang="zh-TW" smtClean="0"/>
              <a:pPr>
                <a:defRPr/>
              </a:pPr>
              <a:t>15</a:t>
            </a:fld>
            <a:endParaRPr lang="en-US" altLang="zh-TW"/>
          </a:p>
        </p:txBody>
      </p:sp>
      <p:sp>
        <p:nvSpPr>
          <p:cNvPr id="3"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smtClean="0">
                <a:latin typeface="+mn-ea"/>
                <a:ea typeface="+mn-ea"/>
              </a:rPr>
              <a:t>退休撫卹</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8" name="AutoShape 52"/>
          <p:cNvSpPr>
            <a:spLocks noChangeArrowheads="1"/>
          </p:cNvSpPr>
          <p:nvPr/>
        </p:nvSpPr>
        <p:spPr bwMode="gray">
          <a:xfrm rot="10800000">
            <a:off x="3440832" y="2405250"/>
            <a:ext cx="3438872" cy="61753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dirty="0" smtClean="0">
                <a:solidFill>
                  <a:schemeClr val="bg1"/>
                </a:solidFill>
                <a:latin typeface="標楷體" pitchFamily="65" charset="-120"/>
                <a:ea typeface="標楷體" pitchFamily="65" charset="-120"/>
              </a:rPr>
              <a:t>提供主管機關管控服務</a:t>
            </a:r>
            <a:endParaRPr lang="zh-TW" altLang="zh-TW" b="1" dirty="0">
              <a:solidFill>
                <a:schemeClr val="bg1"/>
              </a:solidFill>
              <a:latin typeface="標楷體" pitchFamily="65" charset="-120"/>
              <a:ea typeface="標楷體" pitchFamily="65"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89" y="903231"/>
            <a:ext cx="9269117"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325" y="4028002"/>
            <a:ext cx="77533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52"/>
          <p:cNvSpPr>
            <a:spLocks noChangeArrowheads="1"/>
          </p:cNvSpPr>
          <p:nvPr/>
        </p:nvSpPr>
        <p:spPr bwMode="gray">
          <a:xfrm rot="10800000">
            <a:off x="3656856" y="2132852"/>
            <a:ext cx="5678072" cy="1001405"/>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r>
              <a:rPr lang="zh-TW" altLang="en-US" b="1" dirty="0" smtClean="0">
                <a:solidFill>
                  <a:schemeClr val="bg1"/>
                </a:solidFill>
                <a:latin typeface="標楷體" pitchFamily="65" charset="-120"/>
                <a:ea typeface="標楷體" pitchFamily="65" charset="-120"/>
              </a:rPr>
              <a:t>年終</a:t>
            </a:r>
            <a:r>
              <a:rPr lang="zh-TW" altLang="en-US" b="1" dirty="0">
                <a:solidFill>
                  <a:schemeClr val="bg1"/>
                </a:solidFill>
                <a:latin typeface="標楷體" pitchFamily="65" charset="-120"/>
                <a:ea typeface="標楷體" pitchFamily="65" charset="-120"/>
              </a:rPr>
              <a:t>慰問金</a:t>
            </a:r>
            <a:r>
              <a:rPr lang="zh-TW" altLang="en-US" b="1" dirty="0" smtClean="0">
                <a:solidFill>
                  <a:schemeClr val="bg1"/>
                </a:solidFill>
                <a:latin typeface="標楷體" pitchFamily="65" charset="-120"/>
                <a:ea typeface="標楷體" pitchFamily="65" charset="-120"/>
              </a:rPr>
              <a:t>發放時</a:t>
            </a:r>
            <a:r>
              <a:rPr lang="en-US" altLang="zh-TW" b="1" dirty="0" smtClean="0">
                <a:solidFill>
                  <a:schemeClr val="bg1"/>
                </a:solidFill>
                <a:latin typeface="標楷體" pitchFamily="65" charset="-120"/>
                <a:ea typeface="標楷體" pitchFamily="65" charset="-120"/>
              </a:rPr>
              <a:t>,</a:t>
            </a:r>
          </a:p>
          <a:p>
            <a:pPr algn="ctr" eaLnBrk="1" hangingPunct="1"/>
            <a:r>
              <a:rPr lang="zh-TW" altLang="en-US" b="1" dirty="0" smtClean="0">
                <a:solidFill>
                  <a:schemeClr val="bg1"/>
                </a:solidFill>
                <a:latin typeface="標楷體" pitchFamily="65" charset="-120"/>
                <a:ea typeface="標楷體" pitchFamily="65" charset="-120"/>
              </a:rPr>
              <a:t>月</a:t>
            </a:r>
            <a:r>
              <a:rPr lang="zh-TW" altLang="en-US" b="1" dirty="0">
                <a:solidFill>
                  <a:schemeClr val="bg1"/>
                </a:solidFill>
                <a:latin typeface="標楷體" pitchFamily="65" charset="-120"/>
                <a:ea typeface="標楷體" pitchFamily="65" charset="-120"/>
              </a:rPr>
              <a:t>退休</a:t>
            </a:r>
            <a:r>
              <a:rPr lang="zh-TW" altLang="en-US" b="1" dirty="0" smtClean="0">
                <a:solidFill>
                  <a:schemeClr val="bg1"/>
                </a:solidFill>
                <a:latin typeface="標楷體" pitchFamily="65" charset="-120"/>
                <a:ea typeface="標楷體" pitchFamily="65" charset="-120"/>
              </a:rPr>
              <a:t>金額</a:t>
            </a:r>
            <a:r>
              <a:rPr lang="en-US" altLang="zh-TW" b="1" dirty="0" smtClean="0">
                <a:solidFill>
                  <a:schemeClr val="bg1"/>
                </a:solidFill>
                <a:latin typeface="標楷體" pitchFamily="65" charset="-120"/>
                <a:ea typeface="標楷體" pitchFamily="65" charset="-120"/>
              </a:rPr>
              <a:t>(</a:t>
            </a:r>
            <a:r>
              <a:rPr lang="zh-TW" altLang="en-US" b="1" dirty="0" smtClean="0">
                <a:solidFill>
                  <a:schemeClr val="bg1"/>
                </a:solidFill>
                <a:latin typeface="標楷體" pitchFamily="65" charset="-120"/>
                <a:ea typeface="標楷體" pitchFamily="65" charset="-120"/>
              </a:rPr>
              <a:t>新制</a:t>
            </a:r>
            <a:r>
              <a:rPr lang="en-US" altLang="zh-TW" b="1" dirty="0" smtClean="0">
                <a:solidFill>
                  <a:schemeClr val="bg1"/>
                </a:solidFill>
                <a:latin typeface="標楷體" pitchFamily="65" charset="-120"/>
                <a:ea typeface="標楷體" pitchFamily="65" charset="-120"/>
              </a:rPr>
              <a:t>+</a:t>
            </a:r>
            <a:r>
              <a:rPr lang="zh-TW" altLang="en-US" b="1" dirty="0" smtClean="0">
                <a:solidFill>
                  <a:schemeClr val="bg1"/>
                </a:solidFill>
                <a:latin typeface="標楷體" pitchFamily="65" charset="-120"/>
                <a:ea typeface="標楷體" pitchFamily="65" charset="-120"/>
              </a:rPr>
              <a:t>舊制</a:t>
            </a:r>
            <a:r>
              <a:rPr lang="en-US" altLang="zh-TW" b="1" dirty="0" smtClean="0">
                <a:solidFill>
                  <a:schemeClr val="bg1"/>
                </a:solidFill>
                <a:latin typeface="標楷體" pitchFamily="65" charset="-120"/>
                <a:ea typeface="標楷體" pitchFamily="65" charset="-120"/>
              </a:rPr>
              <a:t>)</a:t>
            </a:r>
            <a:r>
              <a:rPr lang="zh-TW" altLang="en-US" b="1" dirty="0">
                <a:solidFill>
                  <a:schemeClr val="bg1"/>
                </a:solidFill>
                <a:latin typeface="標楷體" pitchFamily="65" charset="-120"/>
                <a:ea typeface="標楷體" pitchFamily="65" charset="-120"/>
              </a:rPr>
              <a:t>提供</a:t>
            </a:r>
            <a:r>
              <a:rPr lang="zh-TW" altLang="en-US" b="1" dirty="0" smtClean="0">
                <a:solidFill>
                  <a:schemeClr val="bg1"/>
                </a:solidFill>
                <a:latin typeface="標楷體" pitchFamily="65" charset="-120"/>
                <a:ea typeface="標楷體" pitchFamily="65" charset="-120"/>
              </a:rPr>
              <a:t>彈性篩選</a:t>
            </a:r>
            <a:endParaRPr lang="zh-TW" altLang="zh-TW" b="1" dirty="0">
              <a:solidFill>
                <a:schemeClr val="bg1"/>
              </a:solidFill>
              <a:latin typeface="標楷體" pitchFamily="65" charset="-120"/>
              <a:ea typeface="標楷體" pitchFamily="65" charset="-120"/>
            </a:endParaRPr>
          </a:p>
        </p:txBody>
      </p:sp>
      <p:sp>
        <p:nvSpPr>
          <p:cNvPr id="19" name="Line 8"/>
          <p:cNvSpPr>
            <a:spLocks noChangeShapeType="1"/>
          </p:cNvSpPr>
          <p:nvPr/>
        </p:nvSpPr>
        <p:spPr bwMode="auto">
          <a:xfrm>
            <a:off x="2288704" y="3284984"/>
            <a:ext cx="6480720" cy="2160240"/>
          </a:xfrm>
          <a:prstGeom prst="line">
            <a:avLst/>
          </a:prstGeom>
          <a:noFill/>
          <a:ln w="76200">
            <a:solidFill>
              <a:srgbClr val="92D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40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AutoShape 83"/>
          <p:cNvSpPr>
            <a:spLocks noChangeArrowheads="1"/>
          </p:cNvSpPr>
          <p:nvPr/>
        </p:nvSpPr>
        <p:spPr bwMode="auto">
          <a:xfrm>
            <a:off x="169863" y="1025525"/>
            <a:ext cx="9577387" cy="2592388"/>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a:spcBef>
                <a:spcPct val="0"/>
              </a:spcBef>
              <a:buClr>
                <a:srgbClr val="FF9900"/>
              </a:buClr>
              <a:buFont typeface="Wingdings" pitchFamily="2" charset="2"/>
              <a:buChar char="u"/>
            </a:pPr>
            <a:endParaRPr lang="zh-TW" altLang="en-US" sz="2400">
              <a:ea typeface="新細明體" pitchFamily="18" charset="-120"/>
            </a:endParaRPr>
          </a:p>
        </p:txBody>
      </p:sp>
      <p:sp>
        <p:nvSpPr>
          <p:cNvPr id="4" name="文字方塊 7"/>
          <p:cNvSpPr txBox="1">
            <a:spLocks noChangeArrowheads="1"/>
          </p:cNvSpPr>
          <p:nvPr/>
        </p:nvSpPr>
        <p:spPr bwMode="auto">
          <a:xfrm>
            <a:off x="169863" y="1255713"/>
            <a:ext cx="973613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 typeface="Wingdings" pitchFamily="2" charset="2"/>
              <a:buChar char="u"/>
              <a:defRPr/>
            </a:pPr>
            <a:r>
              <a:rPr lang="zh-TW" altLang="zh-TW" sz="2800" dirty="0" smtClean="0">
                <a:latin typeface="+mn-ea"/>
                <a:ea typeface="+mn-ea"/>
              </a:rPr>
              <a:t>獎懲作業子系統</a:t>
            </a:r>
          </a:p>
          <a:p>
            <a:pPr marL="857250" lvl="1" indent="-457200">
              <a:spcBef>
                <a:spcPts val="1200"/>
              </a:spcBef>
              <a:buFont typeface="+mj-lt"/>
              <a:buAutoNum type="arabicPeriod"/>
              <a:defRPr/>
            </a:pPr>
            <a:r>
              <a:rPr lang="zh-TW" altLang="zh-TW" sz="2000" dirty="0" smtClean="0">
                <a:latin typeface="+mj-ea"/>
                <a:ea typeface="+mj-ea"/>
              </a:rPr>
              <a:t>提供獎懲</a:t>
            </a:r>
            <a:r>
              <a:rPr lang="zh-TW" altLang="zh-TW" sz="2000" dirty="0">
                <a:latin typeface="+mj-ea"/>
                <a:ea typeface="+mj-ea"/>
              </a:rPr>
              <a:t>案件明細人員</a:t>
            </a:r>
            <a:r>
              <a:rPr lang="en-US" altLang="zh-TW" sz="2000" dirty="0" smtClean="0">
                <a:latin typeface="+mj-ea"/>
                <a:ea typeface="+mj-ea"/>
              </a:rPr>
              <a:t>CSV</a:t>
            </a:r>
            <a:r>
              <a:rPr lang="zh-TW" altLang="en-US" sz="2000" dirty="0" smtClean="0">
                <a:latin typeface="+mj-ea"/>
                <a:ea typeface="+mj-ea"/>
              </a:rPr>
              <a:t>格式檔案</a:t>
            </a:r>
            <a:r>
              <a:rPr lang="zh-TW" altLang="zh-TW" sz="2000" dirty="0">
                <a:latin typeface="+mj-ea"/>
              </a:rPr>
              <a:t>匯入</a:t>
            </a:r>
            <a:r>
              <a:rPr lang="zh-TW" altLang="zh-TW" sz="2000" dirty="0" smtClean="0">
                <a:latin typeface="+mj-ea"/>
                <a:ea typeface="+mj-ea"/>
              </a:rPr>
              <a:t>功能</a:t>
            </a:r>
            <a:r>
              <a:rPr lang="zh-TW" altLang="zh-TW" sz="2000" dirty="0">
                <a:latin typeface="+mj-ea"/>
                <a:ea typeface="+mj-ea"/>
              </a:rPr>
              <a:t>。</a:t>
            </a:r>
            <a:endParaRPr lang="zh-TW" altLang="zh-TW" sz="2000" dirty="0" smtClean="0">
              <a:latin typeface="+mj-ea"/>
              <a:ea typeface="+mj-ea"/>
            </a:endParaRPr>
          </a:p>
          <a:p>
            <a:pPr marL="857250" lvl="1" indent="-457200">
              <a:spcBef>
                <a:spcPts val="1200"/>
              </a:spcBef>
              <a:buFont typeface="+mj-lt"/>
              <a:buAutoNum type="arabicPeriod"/>
              <a:defRPr/>
            </a:pPr>
            <a:r>
              <a:rPr lang="zh-TW" altLang="zh-TW" sz="2000" dirty="0">
                <a:latin typeface="+mj-ea"/>
                <a:ea typeface="+mj-ea"/>
              </a:rPr>
              <a:t>獎懲明細維護</a:t>
            </a:r>
            <a:r>
              <a:rPr lang="zh-TW" altLang="zh-TW" sz="2000" dirty="0" smtClean="0">
                <a:latin typeface="+mj-ea"/>
                <a:ea typeface="+mj-ea"/>
              </a:rPr>
              <a:t>作業</a:t>
            </a:r>
            <a:r>
              <a:rPr lang="zh-TW" altLang="en-US" sz="2000" dirty="0" smtClean="0">
                <a:latin typeface="+mj-ea"/>
                <a:ea typeface="+mj-ea"/>
              </a:rPr>
              <a:t>於</a:t>
            </a:r>
            <a:r>
              <a:rPr lang="zh-TW" altLang="zh-TW" sz="2000" dirty="0" smtClean="0">
                <a:latin typeface="+mj-ea"/>
                <a:ea typeface="+mj-ea"/>
              </a:rPr>
              <a:t>資料</a:t>
            </a:r>
            <a:r>
              <a:rPr lang="zh-TW" altLang="zh-TW" sz="2000" dirty="0">
                <a:latin typeface="+mj-ea"/>
                <a:ea typeface="+mj-ea"/>
              </a:rPr>
              <a:t>顯示區核定</a:t>
            </a:r>
            <a:r>
              <a:rPr lang="zh-TW" altLang="zh-TW" sz="2000" dirty="0" smtClean="0">
                <a:latin typeface="+mj-ea"/>
                <a:ea typeface="+mj-ea"/>
              </a:rPr>
              <a:t>結果增加</a:t>
            </a:r>
            <a:r>
              <a:rPr lang="zh-TW" altLang="zh-TW" sz="2000" dirty="0">
                <a:latin typeface="+mj-ea"/>
                <a:ea typeface="+mj-ea"/>
              </a:rPr>
              <a:t>”</a:t>
            </a:r>
            <a:r>
              <a:rPr lang="zh-TW" altLang="zh-TW" sz="2000" dirty="0" smtClean="0">
                <a:latin typeface="+mj-ea"/>
                <a:ea typeface="+mj-ea"/>
              </a:rPr>
              <a:t>更新資料庫</a:t>
            </a:r>
            <a:r>
              <a:rPr lang="zh-TW" altLang="zh-TW" sz="2000" dirty="0">
                <a:latin typeface="+mj-ea"/>
                <a:ea typeface="+mj-ea"/>
              </a:rPr>
              <a:t>事由”欄位。</a:t>
            </a:r>
            <a:endParaRPr lang="zh-TW" altLang="zh-TW" sz="2000" dirty="0" smtClean="0">
              <a:latin typeface="+mj-ea"/>
              <a:ea typeface="+mj-ea"/>
            </a:endParaRPr>
          </a:p>
          <a:p>
            <a:pPr marL="857250" lvl="1" indent="-457200">
              <a:spcBef>
                <a:spcPts val="1200"/>
              </a:spcBef>
              <a:buFont typeface="+mj-lt"/>
              <a:buAutoNum type="arabicPeriod"/>
              <a:defRPr/>
            </a:pPr>
            <a:r>
              <a:rPr lang="zh-TW" altLang="zh-TW" sz="2000" dirty="0">
                <a:latin typeface="+mj-ea"/>
                <a:ea typeface="+mj-ea"/>
              </a:rPr>
              <a:t>獎懲教示條款附註資料維護增列約僱人員選項</a:t>
            </a:r>
            <a:r>
              <a:rPr lang="zh-TW" altLang="zh-TW" sz="2000" dirty="0" smtClean="0">
                <a:latin typeface="+mj-ea"/>
                <a:ea typeface="+mj-ea"/>
              </a:rPr>
              <a:t>。</a:t>
            </a:r>
          </a:p>
        </p:txBody>
      </p:sp>
      <p:sp>
        <p:nvSpPr>
          <p:cNvPr id="5"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pic>
        <p:nvPicPr>
          <p:cNvPr id="6" name="Picture 2"/>
          <p:cNvPicPr>
            <a:picLocks noChangeAspect="1" noChangeArrowheads="1"/>
          </p:cNvPicPr>
          <p:nvPr/>
        </p:nvPicPr>
        <p:blipFill>
          <a:blip r:embed="rId4"/>
          <a:srcRect/>
          <a:stretch>
            <a:fillRect/>
          </a:stretch>
        </p:blipFill>
        <p:spPr bwMode="auto">
          <a:xfrm>
            <a:off x="6032500" y="411163"/>
            <a:ext cx="3457575" cy="6143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108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4586288"/>
            <a:ext cx="470376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63525" y="4586288"/>
            <a:ext cx="4703763" cy="18811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pic>
        <p:nvPicPr>
          <p:cNvPr id="922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4676775"/>
            <a:ext cx="46799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1052513"/>
            <a:ext cx="54864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21063"/>
            <a:ext cx="94773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圓角矩形 2"/>
          <p:cNvSpPr/>
          <p:nvPr/>
        </p:nvSpPr>
        <p:spPr>
          <a:xfrm>
            <a:off x="2505075" y="1557338"/>
            <a:ext cx="501650" cy="35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8" name="圓角矩形 7"/>
          <p:cNvSpPr/>
          <p:nvPr/>
        </p:nvSpPr>
        <p:spPr>
          <a:xfrm>
            <a:off x="400050" y="5572125"/>
            <a:ext cx="1816100" cy="3095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9"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10"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獎懲作業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11" name="AutoShape 52"/>
          <p:cNvSpPr>
            <a:spLocks noChangeArrowheads="1"/>
          </p:cNvSpPr>
          <p:nvPr/>
        </p:nvSpPr>
        <p:spPr bwMode="gray">
          <a:xfrm rot="10800000">
            <a:off x="6032500" y="1511300"/>
            <a:ext cx="3241675" cy="941388"/>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6"/>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7"/>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增加匯入</a:t>
            </a:r>
            <a:r>
              <a:rPr lang="en-US" altLang="zh-TW" sz="2400" b="1">
                <a:solidFill>
                  <a:schemeClr val="bg1"/>
                </a:solidFill>
                <a:latin typeface="標楷體" pitchFamily="65" charset="-120"/>
              </a:rPr>
              <a:t>CSV</a:t>
            </a:r>
            <a:r>
              <a:rPr lang="zh-TW" altLang="en-US" sz="2400" b="1">
                <a:solidFill>
                  <a:schemeClr val="bg1"/>
                </a:solidFill>
                <a:latin typeface="標楷體" pitchFamily="65" charset="-120"/>
              </a:rPr>
              <a:t>功能</a:t>
            </a:r>
            <a:endParaRPr lang="zh-TW" altLang="zh-TW" sz="2400" b="1">
              <a:solidFill>
                <a:schemeClr val="bg1"/>
              </a:solidFill>
              <a:latin typeface="標楷體" pitchFamily="65" charset="-120"/>
            </a:endParaRPr>
          </a:p>
        </p:txBody>
      </p:sp>
      <p:sp>
        <p:nvSpPr>
          <p:cNvPr id="2" name="矩形 1"/>
          <p:cNvSpPr/>
          <p:nvPr/>
        </p:nvSpPr>
        <p:spPr>
          <a:xfrm>
            <a:off x="228600" y="3421063"/>
            <a:ext cx="9477375" cy="933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7" name="雲朵形圖說文字 16"/>
          <p:cNvSpPr>
            <a:spLocks noChangeArrowheads="1"/>
          </p:cNvSpPr>
          <p:nvPr/>
        </p:nvSpPr>
        <p:spPr bwMode="auto">
          <a:xfrm>
            <a:off x="2073275" y="4392613"/>
            <a:ext cx="2525713" cy="1081087"/>
          </a:xfrm>
          <a:prstGeom prst="cloudCallout">
            <a:avLst>
              <a:gd name="adj1" fmla="val -64708"/>
              <a:gd name="adj2" fmla="val 52440"/>
            </a:avLst>
          </a:prstGeom>
          <a:solidFill>
            <a:schemeClr val="accent2"/>
          </a:solidFill>
          <a:ln w="9525" algn="ctr">
            <a:solidFill>
              <a:schemeClr val="tx1"/>
            </a:solidFill>
            <a:round/>
            <a:headEnd/>
            <a:tailEnd/>
          </a:ln>
        </p:spPr>
        <p:txBody>
          <a:bodyPr/>
          <a:lstStyle>
            <a:lvl1pPr eaLnBrk="0" hangingPunct="0">
              <a:spcBef>
                <a:spcPct val="20000"/>
              </a:spcBef>
              <a:buBlip>
                <a:blip r:embed="rId6"/>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7"/>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000" b="1">
                <a:solidFill>
                  <a:schemeClr val="bg1"/>
                </a:solidFill>
                <a:latin typeface="標楷體" pitchFamily="65" charset="-120"/>
              </a:rPr>
              <a:t>選擇所要匯入之</a:t>
            </a:r>
            <a:r>
              <a:rPr lang="en-US" altLang="zh-TW" sz="2000" b="1">
                <a:solidFill>
                  <a:schemeClr val="bg1"/>
                </a:solidFill>
                <a:latin typeface="標楷體" pitchFamily="65" charset="-120"/>
              </a:rPr>
              <a:t>CSV</a:t>
            </a:r>
            <a:r>
              <a:rPr lang="zh-TW" altLang="en-US" sz="2000" b="1">
                <a:solidFill>
                  <a:schemeClr val="bg1"/>
                </a:solidFill>
                <a:latin typeface="標楷體" pitchFamily="65" charset="-120"/>
              </a:rPr>
              <a:t>檔案</a:t>
            </a:r>
          </a:p>
        </p:txBody>
      </p:sp>
      <p:sp>
        <p:nvSpPr>
          <p:cNvPr id="20" name="圓角矩形圖說文字 19"/>
          <p:cNvSpPr/>
          <p:nvPr/>
        </p:nvSpPr>
        <p:spPr bwMode="auto">
          <a:xfrm>
            <a:off x="7974013" y="4697413"/>
            <a:ext cx="1644650" cy="842962"/>
          </a:xfrm>
          <a:prstGeom prst="wedgeRoundRectCallout">
            <a:avLst>
              <a:gd name="adj1" fmla="val -71410"/>
              <a:gd name="adj2" fmla="val 62344"/>
              <a:gd name="adj3" fmla="val 16667"/>
            </a:avLst>
          </a:prstGeom>
          <a:solidFill>
            <a:srgbClr val="FFFFCC"/>
          </a:solidFill>
          <a:ln w="28575" cap="flat" cmpd="sng" algn="ctr">
            <a:solidFill>
              <a:srgbClr val="FF0000"/>
            </a:solidFill>
            <a:prstDash val="solid"/>
            <a:round/>
            <a:headEnd type="none" w="med" len="med"/>
            <a:tailEnd type="none" w="med" len="med"/>
          </a:ln>
          <a:effectLst/>
        </p:spPr>
        <p:txBody>
          <a:bodyPr/>
          <a:lstStyle/>
          <a:p>
            <a:pPr>
              <a:defRPr/>
            </a:pPr>
            <a:r>
              <a:rPr lang="zh-TW" altLang="en-US" sz="2000" b="1" kern="0" dirty="0">
                <a:solidFill>
                  <a:srgbClr val="000000"/>
                </a:solidFill>
                <a:latin typeface="標楷體" panose="03000509000000000000" pitchFamily="65" charset="-120"/>
                <a:ea typeface="標楷體" panose="03000509000000000000" pitchFamily="65" charset="-120"/>
              </a:rPr>
              <a:t>已匯入獎懲明細資料內</a:t>
            </a:r>
          </a:p>
        </p:txBody>
      </p:sp>
      <p:sp>
        <p:nvSpPr>
          <p:cNvPr id="5" name="矩形 4"/>
          <p:cNvSpPr/>
          <p:nvPr/>
        </p:nvSpPr>
        <p:spPr>
          <a:xfrm>
            <a:off x="5097463" y="4676775"/>
            <a:ext cx="4679950" cy="18176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Tree>
    <p:extLst>
      <p:ext uri="{BB962C8B-B14F-4D97-AF65-F5344CB8AC3E}">
        <p14:creationId xmlns:p14="http://schemas.microsoft.com/office/powerpoint/2010/main" val="4235522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nodeType="afterGroup">
                            <p:stCondLst>
                              <p:cond delay="2750"/>
                            </p:stCondLst>
                            <p:childTnLst>
                              <p:par>
                                <p:cTn id="21" presetID="1" presetClass="entr" presetSubtype="0" fill="hold" grpId="0" nodeType="afterEffect">
                                  <p:stCondLst>
                                    <p:cond delay="0"/>
                                  </p:stCondLst>
                                  <p:childTnLst>
                                    <p:set>
                                      <p:cBhvr>
                                        <p:cTn id="22" dur="1" fill="hold">
                                          <p:stCondLst>
                                            <p:cond delay="74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1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963613"/>
            <a:ext cx="61912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投影片編號版面配置區 1"/>
          <p:cNvSpPr>
            <a:spLocks noGrp="1"/>
          </p:cNvSpPr>
          <p:nvPr>
            <p:ph type="sldNum" sz="quarter" idx="4294967295"/>
          </p:nvPr>
        </p:nvSpPr>
        <p:spPr>
          <a:xfrm>
            <a:off x="7099300" y="6356353"/>
            <a:ext cx="2311400" cy="365125"/>
          </a:xfrm>
          <a:noFill/>
        </p:spPr>
        <p:txBody>
          <a:bodyPr/>
          <a:lstStyle>
            <a:lvl1pPr eaLnBrk="0" hangingPunct="0">
              <a:spcBef>
                <a:spcPct val="20000"/>
              </a:spcBef>
              <a:buBlip>
                <a:blip r:embed="rId3"/>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4"/>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0"/>
              </a:spcBef>
              <a:buFontTx/>
              <a:buNone/>
            </a:pPr>
            <a:fld id="{2BF65F81-D691-450B-B0C8-0F030D3F2CE9}" type="slidenum">
              <a:rPr lang="en-US" altLang="zh-TW" sz="1400" smtClean="0">
                <a:ea typeface="新細明體" pitchFamily="18" charset="-120"/>
              </a:rPr>
              <a:pPr eaLnBrk="1" hangingPunct="1">
                <a:spcBef>
                  <a:spcPct val="0"/>
                </a:spcBef>
                <a:buFontTx/>
                <a:buNone/>
              </a:pPr>
              <a:t>18</a:t>
            </a:fld>
            <a:endParaRPr lang="en-US" altLang="zh-TW" sz="1400" smtClean="0">
              <a:ea typeface="新細明體" pitchFamily="18" charset="-120"/>
            </a:endParaRPr>
          </a:p>
        </p:txBody>
      </p:sp>
      <p:sp>
        <p:nvSpPr>
          <p:cNvPr id="8" name="圓角矩形 7"/>
          <p:cNvSpPr/>
          <p:nvPr/>
        </p:nvSpPr>
        <p:spPr>
          <a:xfrm>
            <a:off x="4737100" y="2492375"/>
            <a:ext cx="647700" cy="1081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9"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10"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獎懲作業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11" name="AutoShape 52"/>
          <p:cNvSpPr>
            <a:spLocks noChangeArrowheads="1"/>
          </p:cNvSpPr>
          <p:nvPr/>
        </p:nvSpPr>
        <p:spPr bwMode="gray">
          <a:xfrm rot="10800000">
            <a:off x="187325" y="3573463"/>
            <a:ext cx="4117975" cy="64770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3"/>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4"/>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000" b="1">
                <a:solidFill>
                  <a:schemeClr val="bg1"/>
                </a:solidFill>
                <a:latin typeface="標楷體" pitchFamily="65" charset="-120"/>
              </a:rPr>
              <a:t>增加</a:t>
            </a:r>
            <a:r>
              <a:rPr lang="en-US" altLang="zh-TW" sz="2000" b="1">
                <a:solidFill>
                  <a:schemeClr val="bg1"/>
                </a:solidFill>
                <a:latin typeface="標楷體" pitchFamily="65" charset="-120"/>
              </a:rPr>
              <a:t>『</a:t>
            </a:r>
            <a:r>
              <a:rPr lang="zh-TW" altLang="en-US" sz="2000" b="1">
                <a:solidFill>
                  <a:schemeClr val="bg1"/>
                </a:solidFill>
                <a:latin typeface="標楷體" pitchFamily="65" charset="-120"/>
              </a:rPr>
              <a:t>更新資料庫事由</a:t>
            </a:r>
            <a:r>
              <a:rPr lang="en-US" altLang="zh-TW" sz="2000" b="1">
                <a:solidFill>
                  <a:schemeClr val="bg1"/>
                </a:solidFill>
                <a:latin typeface="標楷體" pitchFamily="65" charset="-120"/>
              </a:rPr>
              <a:t>』</a:t>
            </a:r>
            <a:r>
              <a:rPr lang="zh-TW" altLang="en-US" sz="2000" b="1">
                <a:solidFill>
                  <a:schemeClr val="bg1"/>
                </a:solidFill>
                <a:latin typeface="標楷體" pitchFamily="65" charset="-120"/>
              </a:rPr>
              <a:t>欄位</a:t>
            </a:r>
            <a:endParaRPr lang="en-US" altLang="zh-TW" sz="2000" b="1">
              <a:solidFill>
                <a:schemeClr val="bg1"/>
              </a:solidFill>
              <a:latin typeface="標楷體" pitchFamily="65" charset="-120"/>
            </a:endParaRPr>
          </a:p>
        </p:txBody>
      </p:sp>
      <p:sp>
        <p:nvSpPr>
          <p:cNvPr id="2" name="矩形 1"/>
          <p:cNvSpPr/>
          <p:nvPr/>
        </p:nvSpPr>
        <p:spPr>
          <a:xfrm>
            <a:off x="187325" y="963613"/>
            <a:ext cx="6205538" cy="26098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pic>
        <p:nvPicPr>
          <p:cNvPr id="10249" name="圖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525" y="3789363"/>
            <a:ext cx="54864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327525" y="3789363"/>
            <a:ext cx="5305425" cy="26638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0" name="圓角矩形 19"/>
          <p:cNvSpPr/>
          <p:nvPr/>
        </p:nvSpPr>
        <p:spPr>
          <a:xfrm>
            <a:off x="6557963" y="5229225"/>
            <a:ext cx="649287" cy="2873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1" name="AutoShape 52"/>
          <p:cNvSpPr>
            <a:spLocks noChangeArrowheads="1"/>
          </p:cNvSpPr>
          <p:nvPr/>
        </p:nvSpPr>
        <p:spPr bwMode="gray">
          <a:xfrm rot="10800000">
            <a:off x="6032500" y="4164013"/>
            <a:ext cx="3343275" cy="64770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3"/>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4"/>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000" b="1">
                <a:solidFill>
                  <a:schemeClr val="bg1"/>
                </a:solidFill>
                <a:latin typeface="標楷體" pitchFamily="65" charset="-120"/>
              </a:rPr>
              <a:t>增列</a:t>
            </a:r>
            <a:r>
              <a:rPr lang="en-US" altLang="zh-TW" sz="2000" b="1">
                <a:solidFill>
                  <a:schemeClr val="bg1"/>
                </a:solidFill>
                <a:latin typeface="標楷體" pitchFamily="65" charset="-120"/>
              </a:rPr>
              <a:t>『</a:t>
            </a:r>
            <a:r>
              <a:rPr lang="zh-TW" altLang="en-US" sz="2000" b="1">
                <a:solidFill>
                  <a:schemeClr val="bg1"/>
                </a:solidFill>
                <a:latin typeface="標楷體" pitchFamily="65" charset="-120"/>
              </a:rPr>
              <a:t>約僱人員</a:t>
            </a:r>
            <a:r>
              <a:rPr lang="en-US" altLang="zh-TW" sz="2000" b="1">
                <a:solidFill>
                  <a:schemeClr val="bg1"/>
                </a:solidFill>
                <a:latin typeface="標楷體" pitchFamily="65" charset="-120"/>
              </a:rPr>
              <a:t>』</a:t>
            </a:r>
            <a:r>
              <a:rPr lang="zh-TW" altLang="en-US" sz="2000" b="1">
                <a:solidFill>
                  <a:schemeClr val="bg1"/>
                </a:solidFill>
                <a:latin typeface="標楷體" pitchFamily="65" charset="-120"/>
              </a:rPr>
              <a:t>選項</a:t>
            </a:r>
            <a:endParaRPr lang="en-US" altLang="zh-TW" sz="2000" b="1">
              <a:solidFill>
                <a:schemeClr val="bg1"/>
              </a:solidFill>
              <a:latin typeface="標楷體" pitchFamily="65" charset="-120"/>
            </a:endParaRPr>
          </a:p>
        </p:txBody>
      </p:sp>
    </p:spTree>
    <p:extLst>
      <p:ext uri="{BB962C8B-B14F-4D97-AF65-F5344CB8AC3E}">
        <p14:creationId xmlns:p14="http://schemas.microsoft.com/office/powerpoint/2010/main" val="965694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AutoShape 83"/>
          <p:cNvSpPr>
            <a:spLocks noChangeArrowheads="1"/>
          </p:cNvSpPr>
          <p:nvPr/>
        </p:nvSpPr>
        <p:spPr bwMode="auto">
          <a:xfrm>
            <a:off x="187355" y="1196752"/>
            <a:ext cx="9577387" cy="3241030"/>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a:buClr>
                <a:srgbClr val="FF9900"/>
              </a:buClr>
              <a:buFont typeface="Wingdings" pitchFamily="2" charset="2"/>
              <a:buChar char="u"/>
            </a:pPr>
            <a:endParaRPr lang="zh-TW" altLang="en-US"/>
          </a:p>
        </p:txBody>
      </p:sp>
      <p:sp>
        <p:nvSpPr>
          <p:cNvPr id="4" name="文字方塊 7"/>
          <p:cNvSpPr txBox="1">
            <a:spLocks noChangeArrowheads="1"/>
          </p:cNvSpPr>
          <p:nvPr/>
        </p:nvSpPr>
        <p:spPr bwMode="auto">
          <a:xfrm>
            <a:off x="342966" y="1340768"/>
            <a:ext cx="9289032" cy="2677656"/>
          </a:xfrm>
          <a:prstGeom prst="rect">
            <a:avLst/>
          </a:prstGeom>
          <a:no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 typeface="Wingdings" pitchFamily="2" charset="2"/>
              <a:buChar char="u"/>
              <a:defRPr/>
            </a:pPr>
            <a:r>
              <a:rPr lang="zh-TW" altLang="zh-TW" sz="2800" dirty="0" smtClean="0">
                <a:latin typeface="+mn-ea"/>
                <a:ea typeface="+mn-ea"/>
              </a:rPr>
              <a:t>任免遷調子系統</a:t>
            </a:r>
          </a:p>
          <a:p>
            <a:pPr marL="781200" lvl="5" indent="-457200">
              <a:spcBef>
                <a:spcPts val="1200"/>
              </a:spcBef>
              <a:buFont typeface="+mj-lt"/>
              <a:buAutoNum type="arabicPeriod"/>
              <a:defRPr/>
            </a:pPr>
            <a:r>
              <a:rPr lang="zh-TW" altLang="zh-TW" sz="2000" dirty="0" smtClean="0">
                <a:latin typeface="+mn-ea"/>
                <a:ea typeface="+mn-ea"/>
              </a:rPr>
              <a:t>任免令</a:t>
            </a:r>
            <a:r>
              <a:rPr lang="en-US" altLang="zh-TW" sz="2000" dirty="0" smtClean="0">
                <a:latin typeface="+mn-ea"/>
                <a:ea typeface="+mn-ea"/>
              </a:rPr>
              <a:t>(</a:t>
            </a:r>
            <a:r>
              <a:rPr lang="zh-TW" altLang="zh-TW" sz="2000" dirty="0" smtClean="0">
                <a:latin typeface="+mn-ea"/>
                <a:ea typeface="+mn-ea"/>
              </a:rPr>
              <a:t>函</a:t>
            </a:r>
            <a:r>
              <a:rPr lang="en-US" altLang="zh-TW" sz="2000" dirty="0" smtClean="0">
                <a:latin typeface="+mn-ea"/>
                <a:ea typeface="+mn-ea"/>
              </a:rPr>
              <a:t>)</a:t>
            </a:r>
            <a:r>
              <a:rPr lang="zh-TW" altLang="zh-TW" sz="2000" dirty="0" smtClean="0">
                <a:latin typeface="+mn-ea"/>
                <a:ea typeface="+mn-ea"/>
              </a:rPr>
              <a:t>案件維護作業</a:t>
            </a:r>
            <a:r>
              <a:rPr lang="zh-TW" altLang="en-US" sz="2000" dirty="0" smtClean="0">
                <a:latin typeface="+mn-ea"/>
                <a:ea typeface="+mn-ea"/>
              </a:rPr>
              <a:t>如</a:t>
            </a:r>
            <a:r>
              <a:rPr lang="zh-TW" altLang="zh-TW" sz="2000" dirty="0" smtClean="0">
                <a:latin typeface="+mn-ea"/>
                <a:ea typeface="+mn-ea"/>
              </a:rPr>
              <a:t>文稿類型為派免兼令時，增加</a:t>
            </a:r>
            <a:r>
              <a:rPr lang="zh-TW" altLang="zh-TW" sz="2000" dirty="0">
                <a:latin typeface="+mn-ea"/>
              </a:rPr>
              <a:t>同一</a:t>
            </a:r>
            <a:r>
              <a:rPr lang="zh-TW" altLang="zh-TW" sz="2000" dirty="0" smtClean="0">
                <a:latin typeface="+mn-ea"/>
              </a:rPr>
              <a:t>人</a:t>
            </a:r>
            <a:r>
              <a:rPr lang="zh-TW" altLang="zh-TW" sz="2000" dirty="0" smtClean="0">
                <a:latin typeface="+mn-ea"/>
                <a:ea typeface="+mn-ea"/>
              </a:rPr>
              <a:t>可輸入</a:t>
            </a:r>
            <a:r>
              <a:rPr lang="en-US" altLang="zh-TW" sz="2000" dirty="0" smtClean="0">
                <a:latin typeface="+mn-ea"/>
                <a:ea typeface="+mn-ea"/>
              </a:rPr>
              <a:t>2</a:t>
            </a:r>
            <a:r>
              <a:rPr lang="zh-TW" altLang="zh-TW" sz="2000" dirty="0" smtClean="0">
                <a:latin typeface="+mn-ea"/>
                <a:ea typeface="+mn-ea"/>
              </a:rPr>
              <a:t>筆</a:t>
            </a:r>
            <a:r>
              <a:rPr lang="zh-TW" altLang="en-US" sz="2000" dirty="0" smtClean="0">
                <a:latin typeface="+mn-ea"/>
                <a:ea typeface="+mn-ea"/>
              </a:rPr>
              <a:t>以上</a:t>
            </a:r>
            <a:r>
              <a:rPr lang="zh-TW" altLang="zh-TW" sz="2000" dirty="0" smtClean="0">
                <a:latin typeface="+mn-ea"/>
              </a:rPr>
              <a:t>明</a:t>
            </a:r>
            <a:r>
              <a:rPr lang="zh-TW" altLang="zh-TW" sz="2000" dirty="0">
                <a:latin typeface="+mn-ea"/>
              </a:rPr>
              <a:t>細資料</a:t>
            </a:r>
            <a:r>
              <a:rPr lang="zh-TW" altLang="zh-TW" sz="2000" dirty="0" smtClean="0">
                <a:latin typeface="+mn-ea"/>
                <a:ea typeface="+mn-ea"/>
              </a:rPr>
              <a:t>。</a:t>
            </a:r>
            <a:endParaRPr lang="en-US" altLang="zh-TW" sz="2000" dirty="0" smtClean="0">
              <a:latin typeface="+mn-ea"/>
              <a:ea typeface="+mn-ea"/>
            </a:endParaRPr>
          </a:p>
          <a:p>
            <a:pPr marL="781200" lvl="5" indent="-457200">
              <a:spcBef>
                <a:spcPts val="1200"/>
              </a:spcBef>
              <a:buFont typeface="+mj-lt"/>
              <a:buAutoNum type="arabicPeriod"/>
              <a:defRPr/>
            </a:pPr>
            <a:r>
              <a:rPr lang="zh-TW" altLang="zh-TW" sz="2000" dirty="0" smtClean="0">
                <a:latin typeface="+mn-ea"/>
                <a:ea typeface="+mn-ea"/>
              </a:rPr>
              <a:t>選員作業</a:t>
            </a:r>
            <a:r>
              <a:rPr lang="zh-TW" altLang="en-US" sz="2000" dirty="0" smtClean="0">
                <a:latin typeface="+mn-ea"/>
                <a:ea typeface="+mn-ea"/>
              </a:rPr>
              <a:t>操作介面</a:t>
            </a:r>
            <a:r>
              <a:rPr lang="zh-TW" altLang="zh-TW" sz="2000" dirty="0" smtClean="0">
                <a:latin typeface="+mn-ea"/>
              </a:rPr>
              <a:t>目前</a:t>
            </a:r>
            <a:r>
              <a:rPr lang="zh-TW" altLang="zh-TW" sz="2000" dirty="0">
                <a:latin typeface="+mn-ea"/>
              </a:rPr>
              <a:t>可</a:t>
            </a:r>
            <a:r>
              <a:rPr lang="zh-TW" altLang="zh-TW" sz="2000" dirty="0" smtClean="0">
                <a:latin typeface="+mn-ea"/>
              </a:rPr>
              <a:t>輸入</a:t>
            </a:r>
            <a:r>
              <a:rPr lang="zh-TW" altLang="en-US" sz="2000" dirty="0" smtClean="0">
                <a:latin typeface="+mn-ea"/>
              </a:rPr>
              <a:t>多個</a:t>
            </a:r>
            <a:r>
              <a:rPr lang="zh-TW" altLang="zh-TW" sz="2000" dirty="0" smtClean="0">
                <a:latin typeface="+mn-ea"/>
                <a:ea typeface="+mn-ea"/>
              </a:rPr>
              <a:t>服務機關，</a:t>
            </a:r>
            <a:r>
              <a:rPr lang="zh-TW" altLang="en-US" sz="2000" dirty="0" smtClean="0">
                <a:latin typeface="+mn-ea"/>
                <a:ea typeface="+mn-ea"/>
              </a:rPr>
              <a:t>為</a:t>
            </a:r>
            <a:r>
              <a:rPr lang="zh-TW" altLang="zh-TW" sz="2000" dirty="0" smtClean="0">
                <a:latin typeface="+mn-ea"/>
                <a:ea typeface="+mn-ea"/>
              </a:rPr>
              <a:t>因應主管機關一條鞭升遷作業，增加可以一次選取所有機關功能，</a:t>
            </a:r>
            <a:r>
              <a:rPr lang="zh-TW" altLang="en-US" sz="2000" dirty="0" smtClean="0">
                <a:latin typeface="+mn-ea"/>
                <a:ea typeface="+mn-ea"/>
              </a:rPr>
              <a:t>且</a:t>
            </a:r>
            <a:r>
              <a:rPr lang="zh-TW" altLang="zh-TW" sz="2000" dirty="0" smtClean="0">
                <a:latin typeface="+mn-ea"/>
                <a:ea typeface="+mn-ea"/>
              </a:rPr>
              <a:t>服務機關選取</a:t>
            </a:r>
            <a:r>
              <a:rPr lang="zh-TW" altLang="en-US" sz="2000" dirty="0" smtClean="0">
                <a:latin typeface="+mn-ea"/>
                <a:ea typeface="+mn-ea"/>
              </a:rPr>
              <a:t>介面</a:t>
            </a:r>
            <a:r>
              <a:rPr lang="zh-TW" altLang="zh-TW" sz="2000" dirty="0" smtClean="0">
                <a:latin typeface="+mn-ea"/>
                <a:ea typeface="+mn-ea"/>
              </a:rPr>
              <a:t>調整為「全部機關」、「本機關」</a:t>
            </a:r>
            <a:r>
              <a:rPr lang="en-US" altLang="zh-TW" sz="2000" dirty="0" smtClean="0">
                <a:latin typeface="+mn-ea"/>
                <a:ea typeface="+mn-ea"/>
              </a:rPr>
              <a:t>(</a:t>
            </a:r>
            <a:r>
              <a:rPr lang="zh-TW" altLang="zh-TW" sz="2000" dirty="0" smtClean="0">
                <a:latin typeface="+mn-ea"/>
                <a:ea typeface="+mn-ea"/>
              </a:rPr>
              <a:t>預設</a:t>
            </a:r>
            <a:r>
              <a:rPr lang="en-US" altLang="zh-TW" sz="2000" dirty="0" smtClean="0">
                <a:latin typeface="+mn-ea"/>
                <a:ea typeface="+mn-ea"/>
              </a:rPr>
              <a:t>)</a:t>
            </a:r>
            <a:r>
              <a:rPr lang="zh-TW" altLang="zh-TW" sz="2000" dirty="0" smtClean="0">
                <a:latin typeface="+mn-ea"/>
                <a:ea typeface="+mn-ea"/>
              </a:rPr>
              <a:t>、「本機關暨所屬機關」與「自行挑選機關」等</a:t>
            </a:r>
            <a:r>
              <a:rPr lang="en-US" altLang="zh-TW" sz="2000" dirty="0" smtClean="0">
                <a:latin typeface="+mn-ea"/>
                <a:ea typeface="+mn-ea"/>
              </a:rPr>
              <a:t>4</a:t>
            </a:r>
            <a:r>
              <a:rPr lang="zh-TW" altLang="zh-TW" sz="2000" dirty="0" smtClean="0">
                <a:latin typeface="+mn-ea"/>
                <a:ea typeface="+mn-ea"/>
              </a:rPr>
              <a:t>選項。</a:t>
            </a:r>
            <a:endParaRPr lang="en-US" altLang="zh-TW" sz="2000" dirty="0" smtClean="0">
              <a:latin typeface="+mn-ea"/>
              <a:ea typeface="+mn-ea"/>
            </a:endParaRPr>
          </a:p>
        </p:txBody>
      </p:sp>
      <p:sp>
        <p:nvSpPr>
          <p:cNvPr id="5" name="Rectangle 6"/>
          <p:cNvSpPr>
            <a:spLocks noChangeArrowheads="1"/>
          </p:cNvSpPr>
          <p:nvPr/>
        </p:nvSpPr>
        <p:spPr bwMode="auto">
          <a:xfrm>
            <a:off x="969963" y="107950"/>
            <a:ext cx="7019925" cy="584200"/>
          </a:xfrm>
          <a:prstGeom prst="rect">
            <a:avLst/>
          </a:prstGeom>
          <a:noFill/>
          <a:ln>
            <a:noFill/>
          </a:ln>
          <a:extLst/>
        </p:spPr>
        <p:txBody>
          <a:bodyPr anchor="ctr"/>
          <a:lstStyle/>
          <a:p>
            <a:pPr>
              <a:defRPr/>
            </a:pPr>
            <a:r>
              <a:rPr lang="zh-TW" altLang="en-US" sz="3600" b="1" dirty="0" smtClean="0">
                <a:latin typeface="+mj-lt"/>
                <a:ea typeface="+mj-ea"/>
                <a:cs typeface="+mj-cs"/>
              </a:rPr>
              <a:t>各子系統</a:t>
            </a:r>
            <a:r>
              <a:rPr lang="zh-TW" altLang="en-US" sz="3600" b="1" dirty="0">
                <a:latin typeface="+mj-lt"/>
                <a:ea typeface="+mj-ea"/>
                <a:cs typeface="+mj-cs"/>
              </a:rPr>
              <a:t>增修</a:t>
            </a:r>
            <a:r>
              <a:rPr lang="zh-TW" altLang="en-US" sz="3600" b="1" dirty="0" smtClean="0">
                <a:latin typeface="+mj-lt"/>
                <a:ea typeface="+mj-ea"/>
                <a:cs typeface="+mj-cs"/>
              </a:rPr>
              <a:t>功能</a:t>
            </a:r>
            <a:endParaRPr lang="zh-TW" altLang="en-US" sz="3600" b="1" dirty="0">
              <a:latin typeface="+mj-lt"/>
              <a:ea typeface="+mj-ea"/>
              <a:cs typeface="+mj-cs"/>
            </a:endParaRPr>
          </a:p>
        </p:txBody>
      </p:sp>
      <p:pic>
        <p:nvPicPr>
          <p:cNvPr id="6" name="Picture 2"/>
          <p:cNvPicPr>
            <a:picLocks noChangeAspect="1" noChangeArrowheads="1"/>
          </p:cNvPicPr>
          <p:nvPr/>
        </p:nvPicPr>
        <p:blipFill>
          <a:blip r:embed="rId3"/>
          <a:srcRect/>
          <a:stretch>
            <a:fillRect/>
          </a:stretch>
        </p:blipFill>
        <p:spPr bwMode="auto">
          <a:xfrm>
            <a:off x="6150815" y="384969"/>
            <a:ext cx="3457575" cy="614362"/>
          </a:xfrm>
          <a:prstGeom prst="rect">
            <a:avLst/>
          </a:prstGeom>
          <a:noFill/>
          <a:ln>
            <a:noFill/>
          </a:ln>
          <a:effectLst>
            <a:prstShdw prst="shdw17" dist="17961" dir="2700000">
              <a:schemeClr val="accent1">
                <a:gamma/>
                <a:shade val="60000"/>
                <a:invGamma/>
              </a:schemeClr>
            </a:prstShdw>
          </a:effectLst>
          <a:extLst/>
        </p:spPr>
      </p:pic>
    </p:spTree>
    <p:extLst>
      <p:ext uri="{BB962C8B-B14F-4D97-AF65-F5344CB8AC3E}">
        <p14:creationId xmlns:p14="http://schemas.microsoft.com/office/powerpoint/2010/main" val="1522125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字方塊 7"/>
          <p:cNvSpPr txBox="1">
            <a:spLocks noChangeArrowheads="1"/>
          </p:cNvSpPr>
          <p:nvPr/>
        </p:nvSpPr>
        <p:spPr bwMode="auto">
          <a:xfrm>
            <a:off x="169863" y="1042988"/>
            <a:ext cx="9895705" cy="588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 typeface="Wingdings" pitchFamily="2" charset="2"/>
              <a:buChar char="u"/>
              <a:defRPr/>
            </a:pPr>
            <a:r>
              <a:rPr lang="zh-TW" altLang="zh-TW" sz="2800" dirty="0" smtClean="0">
                <a:latin typeface="+mn-ea"/>
                <a:ea typeface="+mn-ea"/>
              </a:rPr>
              <a:t>考績作業子系統</a:t>
            </a:r>
          </a:p>
          <a:p>
            <a:pPr marL="857250" lvl="1" indent="-457200">
              <a:spcBef>
                <a:spcPts val="200"/>
              </a:spcBef>
              <a:buFont typeface="+mj-lt"/>
              <a:buAutoNum type="arabicPeriod"/>
              <a:defRPr/>
            </a:pPr>
            <a:r>
              <a:rPr lang="zh-TW" altLang="en-US" sz="2200" dirty="0" smtClean="0">
                <a:latin typeface="標楷體" pitchFamily="65" charset="-120"/>
                <a:ea typeface="標楷體" pitchFamily="65" charset="-120"/>
              </a:rPr>
              <a:t>教職員</a:t>
            </a:r>
            <a:r>
              <a:rPr lang="zh-TW" altLang="en-US" sz="2200" dirty="0">
                <a:latin typeface="標楷體" pitchFamily="65" charset="-120"/>
                <a:ea typeface="標楷體" pitchFamily="65" charset="-120"/>
              </a:rPr>
              <a:t>成績考核流程增加</a:t>
            </a:r>
            <a:r>
              <a:rPr lang="zh-TW" altLang="en-US" sz="2200" b="1" dirty="0">
                <a:effectLst>
                  <a:outerShdw blurRad="38100" dist="38100" dir="2700000" algn="tl">
                    <a:srgbClr val="000000">
                      <a:alpha val="43137"/>
                    </a:srgbClr>
                  </a:outerShdw>
                </a:effectLst>
                <a:latin typeface="標楷體" pitchFamily="65" charset="-120"/>
                <a:ea typeface="標楷體" pitchFamily="65" charset="-120"/>
              </a:rPr>
              <a:t>專任運動教練</a:t>
            </a:r>
            <a:r>
              <a:rPr lang="zh-TW" altLang="en-US" sz="2200" dirty="0">
                <a:latin typeface="標楷體" pitchFamily="65" charset="-120"/>
                <a:ea typeface="標楷體" pitchFamily="65" charset="-120"/>
              </a:rPr>
              <a:t>。</a:t>
            </a:r>
          </a:p>
          <a:p>
            <a:pPr marL="857250" lvl="1" indent="-457200">
              <a:spcBef>
                <a:spcPts val="200"/>
              </a:spcBef>
              <a:buFont typeface="+mj-lt"/>
              <a:buAutoNum type="arabicPeriod"/>
              <a:defRPr/>
            </a:pPr>
            <a:r>
              <a:rPr lang="zh-TW" altLang="en-US" sz="2200" dirty="0" smtClean="0">
                <a:latin typeface="標楷體" pitchFamily="65" charset="-120"/>
                <a:ea typeface="標楷體" pitchFamily="65" charset="-120"/>
              </a:rPr>
              <a:t>高中</a:t>
            </a:r>
            <a:r>
              <a:rPr lang="zh-TW" altLang="en-US" sz="2200" dirty="0">
                <a:latin typeface="標楷體" pitchFamily="65" charset="-120"/>
                <a:ea typeface="標楷體" pitchFamily="65" charset="-120"/>
              </a:rPr>
              <a:t>教官成績考核作業建議案</a:t>
            </a:r>
            <a:r>
              <a:rPr lang="zh-TW" altLang="en-US" sz="2200" dirty="0" smtClean="0">
                <a:latin typeface="標楷體" pitchFamily="65" charset="-120"/>
                <a:ea typeface="標楷體" pitchFamily="65" charset="-120"/>
              </a:rPr>
              <a:t>資料之教職員</a:t>
            </a:r>
            <a:r>
              <a:rPr lang="zh-TW" altLang="en-US" sz="2200" dirty="0">
                <a:latin typeface="標楷體" pitchFamily="65" charset="-120"/>
                <a:ea typeface="標楷體" pitchFamily="65" charset="-120"/>
              </a:rPr>
              <a:t>成績考核流程增加</a:t>
            </a:r>
            <a:r>
              <a:rPr lang="zh-TW" altLang="en-US" sz="2200" b="1" dirty="0">
                <a:effectLst>
                  <a:outerShdw blurRad="38100" dist="38100" dir="2700000" algn="tl">
                    <a:srgbClr val="000000">
                      <a:alpha val="43137"/>
                    </a:srgbClr>
                  </a:outerShdw>
                </a:effectLst>
                <a:latin typeface="標楷體" pitchFamily="65" charset="-120"/>
                <a:ea typeface="標楷體" pitchFamily="65" charset="-120"/>
              </a:rPr>
              <a:t>高中教官</a:t>
            </a:r>
            <a:r>
              <a:rPr lang="zh-TW" altLang="en-US" sz="2200" dirty="0">
                <a:latin typeface="標楷體" pitchFamily="65" charset="-120"/>
                <a:ea typeface="標楷體" pitchFamily="65" charset="-120"/>
              </a:rPr>
              <a:t>。</a:t>
            </a:r>
          </a:p>
          <a:p>
            <a:pPr marL="857250" lvl="1" indent="-457200">
              <a:spcBef>
                <a:spcPts val="200"/>
              </a:spcBef>
              <a:buFont typeface="+mj-lt"/>
              <a:buAutoNum type="arabicPeriod"/>
              <a:defRPr/>
            </a:pPr>
            <a:r>
              <a:rPr lang="zh-TW" altLang="en-US" sz="2200" dirty="0" smtClean="0">
                <a:latin typeface="標楷體" pitchFamily="65" charset="-120"/>
                <a:ea typeface="標楷體" pitchFamily="65" charset="-120"/>
              </a:rPr>
              <a:t>離</a:t>
            </a:r>
            <a:r>
              <a:rPr lang="zh-TW" altLang="en-US" sz="2200" dirty="0">
                <a:latin typeface="標楷體" pitchFamily="65" charset="-120"/>
                <a:ea typeface="標楷體" pitchFamily="65" charset="-120"/>
              </a:rPr>
              <a:t>退人員增加列印評分清冊。</a:t>
            </a:r>
          </a:p>
          <a:p>
            <a:pPr marL="857250" lvl="1" indent="-457200">
              <a:spcBef>
                <a:spcPts val="200"/>
              </a:spcBef>
              <a:buFont typeface="+mj-lt"/>
              <a:buAutoNum type="arabicPeriod"/>
              <a:defRPr/>
            </a:pPr>
            <a:r>
              <a:rPr lang="zh-TW" altLang="en-US" sz="2200" dirty="0" smtClean="0">
                <a:latin typeface="標楷體" pitchFamily="65" charset="-120"/>
                <a:ea typeface="標楷體" pitchFamily="65" charset="-120"/>
              </a:rPr>
              <a:t>教師</a:t>
            </a:r>
            <a:r>
              <a:rPr lang="zh-TW" altLang="en-US" sz="2200" dirty="0">
                <a:latin typeface="標楷體" pitchFamily="65" charset="-120"/>
                <a:ea typeface="標楷體" pitchFamily="65" charset="-120"/>
              </a:rPr>
              <a:t>成績</a:t>
            </a:r>
            <a:r>
              <a:rPr lang="zh-TW" altLang="en-US" sz="2200" dirty="0" smtClean="0">
                <a:latin typeface="標楷體" pitchFamily="65" charset="-120"/>
                <a:ea typeface="標楷體" pitchFamily="65" charset="-120"/>
              </a:rPr>
              <a:t>考核於線</a:t>
            </a:r>
            <a:r>
              <a:rPr lang="zh-TW" altLang="en-US" sz="2200" dirty="0">
                <a:latin typeface="標楷體" pitchFamily="65" charset="-120"/>
                <a:ea typeface="標楷體" pitchFamily="65" charset="-120"/>
              </a:rPr>
              <a:t>上報送預審時，增加於四條一款下選擇不予晉薪或不發獎金時需於備考註記之機制。</a:t>
            </a:r>
          </a:p>
          <a:p>
            <a:pPr marL="857250" lvl="1" indent="-457200">
              <a:spcBef>
                <a:spcPts val="200"/>
              </a:spcBef>
              <a:buFont typeface="+mj-lt"/>
              <a:buAutoNum type="arabicPeriod"/>
              <a:defRPr/>
            </a:pPr>
            <a:r>
              <a:rPr lang="zh-TW" altLang="en-US" sz="2200" dirty="0" smtClean="0">
                <a:latin typeface="標楷體" pitchFamily="65" charset="-120"/>
                <a:ea typeface="標楷體" pitchFamily="65" charset="-120"/>
              </a:rPr>
              <a:t>教師</a:t>
            </a:r>
            <a:r>
              <a:rPr lang="zh-TW" altLang="en-US" sz="2200" dirty="0">
                <a:latin typeface="標楷體" pitchFamily="65" charset="-120"/>
                <a:ea typeface="標楷體" pitchFamily="65" charset="-120"/>
              </a:rPr>
              <a:t>考核清冊</a:t>
            </a:r>
            <a:r>
              <a:rPr lang="zh-TW" altLang="en-US" sz="2200" dirty="0" smtClean="0">
                <a:latin typeface="標楷體" pitchFamily="65" charset="-120"/>
                <a:ea typeface="標楷體" pitchFamily="65" charset="-120"/>
              </a:rPr>
              <a:t>增加</a:t>
            </a:r>
            <a:r>
              <a:rPr lang="en-US" altLang="zh-TW" sz="2200" dirty="0" smtClean="0">
                <a:latin typeface="標楷體" pitchFamily="65" charset="-120"/>
                <a:ea typeface="標楷體" pitchFamily="65" charset="-120"/>
              </a:rPr>
              <a:t>PDF</a:t>
            </a:r>
            <a:r>
              <a:rPr lang="zh-TW" altLang="en-US" sz="2200" b="1" dirty="0" smtClean="0">
                <a:effectLst>
                  <a:outerShdw blurRad="38100" dist="38100" dir="2700000" algn="tl">
                    <a:srgbClr val="000000">
                      <a:alpha val="43137"/>
                    </a:srgbClr>
                  </a:outerShdw>
                </a:effectLst>
                <a:latin typeface="標楷體" pitchFamily="65" charset="-120"/>
                <a:ea typeface="標楷體" pitchFamily="65" charset="-120"/>
              </a:rPr>
              <a:t>報表</a:t>
            </a:r>
            <a:r>
              <a:rPr lang="zh-TW" altLang="en-US" sz="2200" dirty="0">
                <a:latin typeface="標楷體" pitchFamily="65" charset="-120"/>
                <a:ea typeface="標楷體" pitchFamily="65" charset="-120"/>
              </a:rPr>
              <a:t>功能，且須加印</a:t>
            </a:r>
            <a:r>
              <a:rPr lang="zh-TW" altLang="en-US" sz="2200" b="1" dirty="0">
                <a:effectLst>
                  <a:outerShdw blurRad="38100" dist="38100" dir="2700000" algn="tl">
                    <a:srgbClr val="000000">
                      <a:alpha val="43137"/>
                    </a:srgbClr>
                  </a:outerShdw>
                </a:effectLst>
                <a:latin typeface="標楷體" pitchFamily="65" charset="-120"/>
                <a:ea typeface="標楷體" pitchFamily="65" charset="-120"/>
              </a:rPr>
              <a:t>浮水印</a:t>
            </a:r>
            <a:r>
              <a:rPr lang="zh-TW" altLang="en-US" sz="2200" dirty="0">
                <a:latin typeface="標楷體" pitchFamily="65" charset="-120"/>
                <a:ea typeface="標楷體" pitchFamily="65" charset="-120"/>
              </a:rPr>
              <a:t>。</a:t>
            </a:r>
          </a:p>
          <a:p>
            <a:pPr marL="857250" lvl="1" indent="-457200">
              <a:spcBef>
                <a:spcPts val="200"/>
              </a:spcBef>
              <a:buFont typeface="+mj-lt"/>
              <a:buAutoNum type="arabicPeriod"/>
              <a:defRPr/>
            </a:pPr>
            <a:r>
              <a:rPr lang="zh-TW" altLang="en-US" sz="2200" dirty="0" smtClean="0">
                <a:latin typeface="標楷體" pitchFamily="65" charset="-120"/>
                <a:ea typeface="標楷體" pitchFamily="65" charset="-120"/>
              </a:rPr>
              <a:t>教職員</a:t>
            </a:r>
            <a:r>
              <a:rPr lang="zh-TW" altLang="en-US" sz="2200" dirty="0">
                <a:latin typeface="標楷體" pitchFamily="65" charset="-120"/>
                <a:ea typeface="標楷體" pitchFamily="65" charset="-120"/>
              </a:rPr>
              <a:t>成績考評資料維護增加附件上傳功能</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marL="857250" lvl="1" indent="-457200">
              <a:spcBef>
                <a:spcPts val="200"/>
              </a:spcBef>
              <a:buFont typeface="+mj-lt"/>
              <a:buAutoNum type="arabicPeriod" startAt="7"/>
              <a:defRPr/>
            </a:pPr>
            <a:r>
              <a:rPr lang="zh-TW" altLang="en-US" sz="2200" dirty="0">
                <a:latin typeface="標楷體" pitchFamily="65" charset="-120"/>
                <a:ea typeface="標楷體" pitchFamily="65" charset="-120"/>
              </a:rPr>
              <a:t>考績作業</a:t>
            </a:r>
            <a:r>
              <a:rPr lang="zh-TW" altLang="en-US" sz="2200" b="1" dirty="0">
                <a:effectLst>
                  <a:outerShdw blurRad="38100" dist="38100" dir="2700000" algn="tl">
                    <a:srgbClr val="000000">
                      <a:alpha val="43137"/>
                    </a:srgbClr>
                  </a:outerShdw>
                </a:effectLst>
                <a:latin typeface="標楷體" pitchFamily="65" charset="-120"/>
                <a:ea typeface="標楷體" pitchFamily="65" charset="-120"/>
              </a:rPr>
              <a:t>擷取差勤功能調整</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提供資料</a:t>
            </a:r>
            <a:r>
              <a:rPr lang="zh-TW" altLang="en-US" sz="2200" dirty="0" smtClean="0">
                <a:latin typeface="標楷體" pitchFamily="65" charset="-120"/>
                <a:ea typeface="標楷體" pitchFamily="65" charset="-120"/>
              </a:rPr>
              <a:t>來源可為差</a:t>
            </a:r>
            <a:r>
              <a:rPr lang="zh-TW" altLang="en-US" sz="2200" dirty="0">
                <a:latin typeface="標楷體" pitchFamily="65" charset="-120"/>
                <a:ea typeface="標楷體" pitchFamily="65" charset="-120"/>
              </a:rPr>
              <a:t>勤統計</a:t>
            </a:r>
            <a:r>
              <a:rPr lang="zh-TW" altLang="en-US" sz="2200" dirty="0" smtClean="0">
                <a:latin typeface="標楷體" pitchFamily="65" charset="-120"/>
                <a:ea typeface="標楷體" pitchFamily="65" charset="-120"/>
              </a:rPr>
              <a:t>檔</a:t>
            </a:r>
            <a:r>
              <a:rPr lang="zh-TW" altLang="en-US" sz="2200" dirty="0" smtClean="0">
                <a:latin typeface="微軟正黑體"/>
                <a:ea typeface="微軟正黑體"/>
              </a:rPr>
              <a:t>、</a:t>
            </a:r>
            <a:r>
              <a:rPr lang="zh-TW" altLang="en-US" sz="2200" dirty="0" smtClean="0">
                <a:latin typeface="標楷體" pitchFamily="65" charset="-120"/>
                <a:ea typeface="標楷體" pitchFamily="65" charset="-120"/>
              </a:rPr>
              <a:t>文字</a:t>
            </a:r>
            <a:r>
              <a:rPr lang="zh-TW" altLang="en-US" sz="2200" dirty="0">
                <a:latin typeface="標楷體" pitchFamily="65" charset="-120"/>
                <a:ea typeface="標楷體" pitchFamily="65" charset="-120"/>
              </a:rPr>
              <a:t>檔或</a:t>
            </a:r>
            <a:r>
              <a:rPr lang="en-US" altLang="zh-TW" sz="2200" dirty="0">
                <a:latin typeface="標楷體" pitchFamily="65" charset="-120"/>
                <a:ea typeface="標楷體" pitchFamily="65" charset="-120"/>
              </a:rPr>
              <a:t>csv</a:t>
            </a:r>
            <a:r>
              <a:rPr lang="zh-TW" altLang="en-US" sz="2200" dirty="0">
                <a:latin typeface="標楷體" pitchFamily="65" charset="-120"/>
                <a:ea typeface="標楷體" pitchFamily="65" charset="-120"/>
              </a:rPr>
              <a:t>檔，並提供</a:t>
            </a:r>
            <a:r>
              <a:rPr lang="en-US" altLang="zh-TW" sz="2200" dirty="0">
                <a:latin typeface="標楷體" pitchFamily="65" charset="-120"/>
                <a:ea typeface="標楷體" pitchFamily="65" charset="-120"/>
              </a:rPr>
              <a:t>csv</a:t>
            </a:r>
            <a:r>
              <a:rPr lang="zh-TW" altLang="en-US" sz="2200" dirty="0">
                <a:latin typeface="標楷體" pitchFamily="65" charset="-120"/>
                <a:ea typeface="標楷體" pitchFamily="65" charset="-120"/>
              </a:rPr>
              <a:t>檔格式下載功能。</a:t>
            </a:r>
          </a:p>
          <a:p>
            <a:pPr marL="857250" lvl="1" indent="-457200">
              <a:spcBef>
                <a:spcPts val="200"/>
              </a:spcBef>
              <a:buFont typeface="+mj-lt"/>
              <a:buAutoNum type="arabicPeriod" startAt="7"/>
              <a:defRPr/>
            </a:pPr>
            <a:r>
              <a:rPr lang="zh-TW" altLang="en-US" sz="2200" dirty="0">
                <a:latin typeface="標楷體" pitchFamily="65" charset="-120"/>
                <a:ea typeface="標楷體" pitchFamily="65" charset="-120"/>
              </a:rPr>
              <a:t>考核清冊若已核定增加顯示加註</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核符</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字樣。</a:t>
            </a:r>
            <a:endParaRPr lang="en-US" altLang="zh-TW" sz="2200" dirty="0">
              <a:latin typeface="標楷體" pitchFamily="65" charset="-120"/>
              <a:ea typeface="標楷體" pitchFamily="65" charset="-120"/>
            </a:endParaRPr>
          </a:p>
          <a:p>
            <a:pPr marL="857250" lvl="1" indent="-457200">
              <a:spcBef>
                <a:spcPts val="200"/>
              </a:spcBef>
              <a:buFont typeface="+mj-lt"/>
              <a:buAutoNum type="arabicPeriod" startAt="7"/>
              <a:defRPr/>
            </a:pPr>
            <a:r>
              <a:rPr lang="zh-TW" altLang="en-US" sz="2200" dirty="0">
                <a:latin typeface="標楷體" pitchFamily="65" charset="-120"/>
                <a:ea typeface="標楷體" pitchFamily="65" charset="-120"/>
              </a:rPr>
              <a:t>調整教職員請假獎懲表人員列印排序選項</a:t>
            </a:r>
            <a:r>
              <a:rPr lang="zh-TW" altLang="en-US" sz="2200" dirty="0" smtClean="0">
                <a:latin typeface="標楷體" pitchFamily="65" charset="-120"/>
                <a:ea typeface="標楷體" pitchFamily="65" charset="-120"/>
              </a:rPr>
              <a:t>，並與</a:t>
            </a:r>
            <a:r>
              <a:rPr lang="zh-TW" altLang="en-US" sz="2200" dirty="0">
                <a:latin typeface="標楷體" pitchFamily="65" charset="-120"/>
                <a:ea typeface="標楷體" pitchFamily="65" charset="-120"/>
              </a:rPr>
              <a:t>成績考核清冊一致。</a:t>
            </a:r>
            <a:endParaRPr lang="en-US" altLang="zh-TW" sz="2200" dirty="0">
              <a:latin typeface="標楷體" pitchFamily="65" charset="-120"/>
              <a:ea typeface="標楷體" pitchFamily="65" charset="-120"/>
            </a:endParaRPr>
          </a:p>
          <a:p>
            <a:pPr marL="857250" lvl="1" indent="-457200">
              <a:spcBef>
                <a:spcPts val="200"/>
              </a:spcBef>
              <a:buFont typeface="+mj-lt"/>
              <a:buAutoNum type="arabicPeriod" startAt="7"/>
              <a:defRPr/>
            </a:pPr>
            <a:r>
              <a:rPr lang="zh-TW" altLang="en-US" sz="2200" dirty="0">
                <a:latin typeface="標楷體" pitchFamily="65" charset="-120"/>
                <a:ea typeface="標楷體" pitchFamily="65" charset="-120"/>
              </a:rPr>
              <a:t>成績考核通知書簽收清冊畫面增加依照單位或考績清冊排序選項</a:t>
            </a:r>
            <a:r>
              <a:rPr lang="zh-TW" altLang="en-US" sz="2200" dirty="0" smtClean="0">
                <a:latin typeface="標楷體" pitchFamily="65" charset="-120"/>
                <a:ea typeface="標楷體" pitchFamily="65" charset="-120"/>
              </a:rPr>
              <a:t>，並與教師</a:t>
            </a:r>
            <a:r>
              <a:rPr lang="zh-TW" altLang="en-US" sz="2200" dirty="0">
                <a:latin typeface="標楷體" pitchFamily="65" charset="-120"/>
                <a:ea typeface="標楷體" pitchFamily="65" charset="-120"/>
              </a:rPr>
              <a:t>成績考核通知書列印一致。</a:t>
            </a:r>
            <a:endParaRPr lang="en-US" altLang="zh-TW" sz="2200" dirty="0">
              <a:latin typeface="標楷體" pitchFamily="65" charset="-120"/>
              <a:ea typeface="標楷體" pitchFamily="65" charset="-120"/>
            </a:endParaRPr>
          </a:p>
          <a:p>
            <a:pPr marL="857250" lvl="1" indent="-457200">
              <a:spcBef>
                <a:spcPts val="200"/>
              </a:spcBef>
              <a:buFont typeface="+mj-lt"/>
              <a:buAutoNum type="arabicPeriod" startAt="7"/>
              <a:defRPr/>
            </a:pPr>
            <a:r>
              <a:rPr lang="zh-TW" altLang="en-US" sz="2200" dirty="0">
                <a:latin typeface="標楷體" pitchFamily="65" charset="-120"/>
                <a:ea typeface="標楷體" pitchFamily="65" charset="-120"/>
              </a:rPr>
              <a:t>教師考核擷取表</a:t>
            </a:r>
            <a:r>
              <a:rPr lang="en-US" altLang="zh-TW" sz="2200" dirty="0">
                <a:latin typeface="標楷體" pitchFamily="65" charset="-120"/>
                <a:ea typeface="標楷體" pitchFamily="65" charset="-120"/>
              </a:rPr>
              <a:t>7</a:t>
            </a:r>
            <a:r>
              <a:rPr lang="zh-TW" altLang="en-US" sz="2200" b="1" dirty="0">
                <a:effectLst>
                  <a:outerShdw blurRad="38100" dist="38100" dir="2700000" algn="tl">
                    <a:srgbClr val="000000">
                      <a:alpha val="43137"/>
                    </a:srgbClr>
                  </a:outerShdw>
                </a:effectLst>
                <a:latin typeface="標楷體" pitchFamily="65" charset="-120"/>
                <a:ea typeface="標楷體" pitchFamily="65" charset="-120"/>
              </a:rPr>
              <a:t>教師資格</a:t>
            </a:r>
            <a:r>
              <a:rPr lang="zh-TW" altLang="en-US" sz="2200" dirty="0">
                <a:latin typeface="標楷體" pitchFamily="65" charset="-120"/>
                <a:ea typeface="標楷體" pitchFamily="65" charset="-120"/>
              </a:rPr>
              <a:t>表增列</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主要科目</a:t>
            </a:r>
            <a:r>
              <a:rPr lang="en-US" altLang="zh-TW" sz="2200" dirty="0">
                <a:latin typeface="標楷體" pitchFamily="65" charset="-120"/>
                <a:ea typeface="標楷體" pitchFamily="65" charset="-120"/>
              </a:rPr>
              <a:t>"</a:t>
            </a:r>
            <a:r>
              <a:rPr lang="zh-TW" altLang="en-US" sz="2200" dirty="0" smtClean="0">
                <a:latin typeface="標楷體" pitchFamily="65" charset="-120"/>
                <a:ea typeface="標楷體" pitchFamily="65" charset="-120"/>
              </a:rPr>
              <a:t>。</a:t>
            </a:r>
            <a:endParaRPr lang="zh-TW" altLang="zh-TW" sz="2200" dirty="0">
              <a:latin typeface="標楷體" pitchFamily="65" charset="-120"/>
              <a:ea typeface="標楷體" pitchFamily="65" charset="-120"/>
            </a:endParaRPr>
          </a:p>
        </p:txBody>
      </p:sp>
      <p:sp>
        <p:nvSpPr>
          <p:cNvPr id="3075" name="AutoShape 83"/>
          <p:cNvSpPr>
            <a:spLocks noChangeArrowheads="1"/>
          </p:cNvSpPr>
          <p:nvPr/>
        </p:nvSpPr>
        <p:spPr bwMode="auto">
          <a:xfrm>
            <a:off x="1" y="836613"/>
            <a:ext cx="9747250" cy="5832475"/>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a:buClr>
                <a:srgbClr val="FF9900"/>
              </a:buClr>
              <a:buFont typeface="Wingdings" pitchFamily="2" charset="2"/>
              <a:buChar char="u"/>
            </a:pPr>
            <a:endParaRPr lang="zh-TW" altLang="en-US"/>
          </a:p>
        </p:txBody>
      </p:sp>
      <p:sp>
        <p:nvSpPr>
          <p:cNvPr id="5"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pic>
        <p:nvPicPr>
          <p:cNvPr id="6" name="Picture 2"/>
          <p:cNvPicPr>
            <a:picLocks noChangeAspect="1" noChangeArrowheads="1"/>
          </p:cNvPicPr>
          <p:nvPr/>
        </p:nvPicPr>
        <p:blipFill>
          <a:blip r:embed="rId3"/>
          <a:srcRect/>
          <a:stretch>
            <a:fillRect/>
          </a:stretch>
        </p:blipFill>
        <p:spPr bwMode="auto">
          <a:xfrm>
            <a:off x="6032500" y="411163"/>
            <a:ext cx="3457575" cy="6143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596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矩形 53"/>
          <p:cNvSpPr/>
          <p:nvPr/>
        </p:nvSpPr>
        <p:spPr bwMode="auto">
          <a:xfrm>
            <a:off x="2216696" y="1501775"/>
            <a:ext cx="5184576" cy="5373687"/>
          </a:xfrm>
          <a:prstGeom prst="rect">
            <a:avLst/>
          </a:prstGeom>
          <a:solidFill>
            <a:schemeClr val="accent2">
              <a:lumMod val="60000"/>
              <a:lumOff val="40000"/>
              <a:alpha val="40000"/>
            </a:schemeClr>
          </a:solidFill>
          <a:ln w="9525" cap="flat" cmpd="sng" algn="ctr">
            <a:noFill/>
            <a:prstDash val="solid"/>
            <a:round/>
            <a:headEnd type="none" w="med" len="med"/>
            <a:tailEnd type="none" w="med" len="med"/>
          </a:ln>
          <a:effectLst/>
        </p:spPr>
        <p:txBody>
          <a:bodyPr/>
          <a:lstStyle/>
          <a:p>
            <a:pPr algn="r">
              <a:defRPr/>
            </a:pPr>
            <a:endParaRPr lang="zh-TW" altLang="en-US" sz="3200" dirty="0">
              <a:solidFill>
                <a:schemeClr val="bg1"/>
              </a:solidFill>
              <a:latin typeface="Arial" charset="0"/>
              <a:ea typeface="標楷體" pitchFamily="65" charset="-120"/>
            </a:endParaRPr>
          </a:p>
        </p:txBody>
      </p:sp>
      <p:sp>
        <p:nvSpPr>
          <p:cNvPr id="3" name="Rectangle 33"/>
          <p:cNvSpPr>
            <a:spLocks noChangeArrowheads="1"/>
          </p:cNvSpPr>
          <p:nvPr/>
        </p:nvSpPr>
        <p:spPr bwMode="auto">
          <a:xfrm>
            <a:off x="4768126" y="1495822"/>
            <a:ext cx="2513652" cy="7810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p>
            <a:pPr algn="ctr" fontAlgn="auto">
              <a:spcBef>
                <a:spcPts val="0"/>
              </a:spcBef>
              <a:spcAft>
                <a:spcPts val="0"/>
              </a:spcAft>
              <a:defRPr/>
            </a:pPr>
            <a:r>
              <a:rPr kumimoji="0" lang="zh-TW" altLang="en-US" kern="0" dirty="0" smtClean="0">
                <a:solidFill>
                  <a:srgbClr val="000000"/>
                </a:solidFill>
                <a:latin typeface="+mn-ea"/>
                <a:ea typeface="+mn-ea"/>
              </a:rPr>
              <a:t>學校承辦</a:t>
            </a:r>
            <a:r>
              <a:rPr kumimoji="0" lang="zh-TW" altLang="en-US" kern="0" dirty="0">
                <a:solidFill>
                  <a:srgbClr val="000000"/>
                </a:solidFill>
                <a:latin typeface="+mn-ea"/>
                <a:ea typeface="+mn-ea"/>
              </a:rPr>
              <a:t>人</a:t>
            </a:r>
            <a:endParaRPr kumimoji="0" lang="en-US" altLang="zh-TW" kern="0" dirty="0">
              <a:solidFill>
                <a:srgbClr val="000000"/>
              </a:solidFill>
              <a:latin typeface="+mn-ea"/>
              <a:ea typeface="+mn-ea"/>
            </a:endParaRPr>
          </a:p>
        </p:txBody>
      </p:sp>
      <p:sp>
        <p:nvSpPr>
          <p:cNvPr id="4" name="Rectangle 33"/>
          <p:cNvSpPr>
            <a:spLocks noChangeArrowheads="1"/>
          </p:cNvSpPr>
          <p:nvPr/>
        </p:nvSpPr>
        <p:spPr bwMode="auto">
          <a:xfrm>
            <a:off x="7626185" y="1489583"/>
            <a:ext cx="2007335" cy="836613"/>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p>
            <a:pPr algn="ctr" fontAlgn="auto">
              <a:spcBef>
                <a:spcPts val="0"/>
              </a:spcBef>
              <a:spcAft>
                <a:spcPts val="0"/>
              </a:spcAft>
              <a:defRPr/>
            </a:pPr>
            <a:r>
              <a:rPr kumimoji="0" lang="zh-TW" altLang="en-US" kern="0" dirty="0" smtClean="0">
                <a:latin typeface="+mn-ea"/>
                <a:ea typeface="+mn-ea"/>
              </a:rPr>
              <a:t>主管機關</a:t>
            </a:r>
            <a:endParaRPr kumimoji="0" lang="en-US" altLang="zh-TW" kern="0" dirty="0">
              <a:latin typeface="+mn-ea"/>
              <a:ea typeface="+mn-ea"/>
            </a:endParaRPr>
          </a:p>
          <a:p>
            <a:pPr algn="ctr" fontAlgn="auto">
              <a:spcBef>
                <a:spcPts val="0"/>
              </a:spcBef>
              <a:spcAft>
                <a:spcPts val="0"/>
              </a:spcAft>
              <a:defRPr/>
            </a:pPr>
            <a:r>
              <a:rPr kumimoji="0" lang="zh-TW" altLang="en-US" kern="0" dirty="0">
                <a:latin typeface="+mn-ea"/>
                <a:ea typeface="+mn-ea"/>
              </a:rPr>
              <a:t>承辦人</a:t>
            </a:r>
            <a:endParaRPr kumimoji="0" lang="en-US" altLang="zh-TW" kern="0" dirty="0">
              <a:latin typeface="+mn-ea"/>
              <a:ea typeface="+mn-ea"/>
            </a:endParaRPr>
          </a:p>
        </p:txBody>
      </p:sp>
      <p:sp>
        <p:nvSpPr>
          <p:cNvPr id="7" name="圓角矩形 6"/>
          <p:cNvSpPr/>
          <p:nvPr/>
        </p:nvSpPr>
        <p:spPr bwMode="auto">
          <a:xfrm>
            <a:off x="7680061" y="3109838"/>
            <a:ext cx="1904344" cy="742202"/>
          </a:xfrm>
          <a:prstGeom prst="roundRect">
            <a:avLst>
              <a:gd name="adj" fmla="val 5814"/>
            </a:avLst>
          </a:prstGeom>
          <a:solidFill>
            <a:srgbClr val="FF9933"/>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kumimoji="0" lang="zh-TW" altLang="en-US" sz="2000" b="1" kern="0" dirty="0">
                <a:solidFill>
                  <a:schemeClr val="bg1"/>
                </a:solidFill>
                <a:latin typeface="+mn-ea"/>
                <a:ea typeface="+mn-ea"/>
              </a:rPr>
              <a:t>主管機關核定</a:t>
            </a:r>
          </a:p>
        </p:txBody>
      </p:sp>
      <p:cxnSp>
        <p:nvCxnSpPr>
          <p:cNvPr id="27" name="直線單箭頭接點 26"/>
          <p:cNvCxnSpPr>
            <a:cxnSpLocks noChangeShapeType="1"/>
            <a:stCxn id="23" idx="2"/>
            <a:endCxn id="24" idx="0"/>
          </p:cNvCxnSpPr>
          <p:nvPr/>
        </p:nvCxnSpPr>
        <p:spPr bwMode="auto">
          <a:xfrm>
            <a:off x="6025869" y="3231040"/>
            <a:ext cx="665" cy="259726"/>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8" name="直線單箭頭接點 27"/>
          <p:cNvCxnSpPr>
            <a:cxnSpLocks noChangeShapeType="1"/>
            <a:endCxn id="25" idx="0"/>
          </p:cNvCxnSpPr>
          <p:nvPr/>
        </p:nvCxnSpPr>
        <p:spPr bwMode="auto">
          <a:xfrm flipH="1">
            <a:off x="6031603" y="4143813"/>
            <a:ext cx="8810" cy="283057"/>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8" name="圓角矩形 47"/>
          <p:cNvSpPr/>
          <p:nvPr/>
        </p:nvSpPr>
        <p:spPr bwMode="auto">
          <a:xfrm>
            <a:off x="2216696" y="6290876"/>
            <a:ext cx="2376264" cy="461540"/>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更新個人基本資料</a:t>
            </a:r>
            <a:endParaRPr kumimoji="0" lang="en-US" altLang="zh-TW" sz="2000" b="1" kern="0" dirty="0">
              <a:solidFill>
                <a:schemeClr val="bg1"/>
              </a:solidFill>
              <a:latin typeface="+mn-ea"/>
              <a:ea typeface="+mn-ea"/>
            </a:endParaRPr>
          </a:p>
        </p:txBody>
      </p:sp>
      <p:sp>
        <p:nvSpPr>
          <p:cNvPr id="55" name="Rectangle 6"/>
          <p:cNvSpPr>
            <a:spLocks noChangeArrowheads="1"/>
          </p:cNvSpPr>
          <p:nvPr/>
        </p:nvSpPr>
        <p:spPr bwMode="auto">
          <a:xfrm>
            <a:off x="969963" y="107950"/>
            <a:ext cx="4919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56"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cxnSp>
        <p:nvCxnSpPr>
          <p:cNvPr id="66" name="肘形接點 65"/>
          <p:cNvCxnSpPr>
            <a:stCxn id="7" idx="0"/>
            <a:endCxn id="4" idx="2"/>
          </p:cNvCxnSpPr>
          <p:nvPr/>
        </p:nvCxnSpPr>
        <p:spPr>
          <a:xfrm rot="16200000" flipV="1">
            <a:off x="8239222" y="2716827"/>
            <a:ext cx="783642" cy="2380"/>
          </a:xfrm>
          <a:prstGeom prst="bentConnector3">
            <a:avLst>
              <a:gd name="adj1" fmla="val 50000"/>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8" name="肘形接點 67"/>
          <p:cNvCxnSpPr>
            <a:stCxn id="86" idx="3"/>
            <a:endCxn id="7" idx="1"/>
          </p:cNvCxnSpPr>
          <p:nvPr/>
        </p:nvCxnSpPr>
        <p:spPr>
          <a:xfrm flipV="1">
            <a:off x="7225621" y="3480939"/>
            <a:ext cx="454440" cy="2211192"/>
          </a:xfrm>
          <a:prstGeom prst="bentConnector3">
            <a:avLst>
              <a:gd name="adj1" fmla="val 50000"/>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圓角矩形 24"/>
          <p:cNvSpPr/>
          <p:nvPr/>
        </p:nvSpPr>
        <p:spPr bwMode="auto">
          <a:xfrm>
            <a:off x="4832213" y="4426870"/>
            <a:ext cx="2398779" cy="658314"/>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kumimoji="0" lang="zh-TW" altLang="en-US" sz="2000" b="1" kern="0" dirty="0">
                <a:solidFill>
                  <a:schemeClr val="bg1"/>
                </a:solidFill>
                <a:latin typeface="+mn-ea"/>
                <a:ea typeface="+mn-ea"/>
              </a:rPr>
              <a:t>教師成績考核分數</a:t>
            </a:r>
            <a:endParaRPr kumimoji="0" lang="en-US" altLang="zh-TW" sz="2000" b="1" kern="0" dirty="0">
              <a:solidFill>
                <a:schemeClr val="bg1"/>
              </a:solidFill>
              <a:latin typeface="+mn-ea"/>
              <a:ea typeface="+mn-ea"/>
            </a:endParaRPr>
          </a:p>
          <a:p>
            <a:pPr algn="ctr" fontAlgn="auto">
              <a:spcBef>
                <a:spcPts val="0"/>
              </a:spcBef>
              <a:spcAft>
                <a:spcPts val="0"/>
              </a:spcAft>
              <a:defRPr/>
            </a:pPr>
            <a:r>
              <a:rPr kumimoji="0" lang="zh-TW" altLang="en-US" sz="2000" b="1" kern="0" dirty="0">
                <a:solidFill>
                  <a:schemeClr val="bg1"/>
                </a:solidFill>
                <a:latin typeface="+mn-ea"/>
                <a:ea typeface="+mn-ea"/>
              </a:rPr>
              <a:t>與符合條款輸入</a:t>
            </a:r>
          </a:p>
        </p:txBody>
      </p:sp>
      <p:sp>
        <p:nvSpPr>
          <p:cNvPr id="23" name="圓角矩形 22"/>
          <p:cNvSpPr/>
          <p:nvPr/>
        </p:nvSpPr>
        <p:spPr bwMode="auto">
          <a:xfrm>
            <a:off x="4801733" y="2554662"/>
            <a:ext cx="2448272" cy="676378"/>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kumimoji="0" lang="zh-TW" altLang="en-US" sz="2000" b="1" kern="0" dirty="0">
                <a:solidFill>
                  <a:schemeClr val="bg1"/>
                </a:solidFill>
                <a:latin typeface="+mn-ea"/>
                <a:ea typeface="+mn-ea"/>
              </a:rPr>
              <a:t>成績考核資料</a:t>
            </a:r>
            <a:endParaRPr kumimoji="0" lang="en-US" altLang="zh-TW" sz="2000" b="1" kern="0" dirty="0">
              <a:solidFill>
                <a:schemeClr val="bg1"/>
              </a:solidFill>
              <a:latin typeface="+mn-ea"/>
              <a:ea typeface="+mn-ea"/>
            </a:endParaRPr>
          </a:p>
          <a:p>
            <a:pPr algn="ctr" fontAlgn="auto">
              <a:spcBef>
                <a:spcPts val="0"/>
              </a:spcBef>
              <a:spcAft>
                <a:spcPts val="0"/>
              </a:spcAft>
              <a:defRPr/>
            </a:pPr>
            <a:r>
              <a:rPr kumimoji="0" lang="zh-TW" altLang="en-US" sz="2000" b="1" kern="0" dirty="0">
                <a:solidFill>
                  <a:schemeClr val="bg1"/>
                </a:solidFill>
                <a:latin typeface="+mn-ea"/>
                <a:ea typeface="+mn-ea"/>
              </a:rPr>
              <a:t>擷取批次作業</a:t>
            </a:r>
          </a:p>
        </p:txBody>
      </p:sp>
      <p:sp>
        <p:nvSpPr>
          <p:cNvPr id="24" name="圓角矩形 23"/>
          <p:cNvSpPr/>
          <p:nvPr/>
        </p:nvSpPr>
        <p:spPr bwMode="auto">
          <a:xfrm>
            <a:off x="4817337" y="3490766"/>
            <a:ext cx="2418393" cy="670393"/>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kumimoji="0" lang="zh-TW" altLang="en-US" sz="2000" b="1" kern="0" dirty="0">
                <a:solidFill>
                  <a:schemeClr val="bg1"/>
                </a:solidFill>
                <a:latin typeface="+mn-ea"/>
                <a:ea typeface="+mn-ea"/>
              </a:rPr>
              <a:t>教職員成績考核</a:t>
            </a:r>
            <a:endParaRPr kumimoji="0" lang="en-US" altLang="zh-TW" sz="2000" b="1" kern="0" dirty="0">
              <a:solidFill>
                <a:schemeClr val="bg1"/>
              </a:solidFill>
              <a:latin typeface="+mn-ea"/>
              <a:ea typeface="+mn-ea"/>
            </a:endParaRPr>
          </a:p>
          <a:p>
            <a:pPr algn="ctr" fontAlgn="auto">
              <a:spcBef>
                <a:spcPts val="0"/>
              </a:spcBef>
              <a:spcAft>
                <a:spcPts val="0"/>
              </a:spcAft>
              <a:defRPr/>
            </a:pPr>
            <a:r>
              <a:rPr kumimoji="0" lang="zh-TW" altLang="en-US" sz="2000" b="1" kern="0" dirty="0">
                <a:solidFill>
                  <a:schemeClr val="bg1"/>
                </a:solidFill>
                <a:latin typeface="+mn-ea"/>
                <a:ea typeface="+mn-ea"/>
              </a:rPr>
              <a:t>資料維護</a:t>
            </a:r>
          </a:p>
        </p:txBody>
      </p:sp>
      <p:sp>
        <p:nvSpPr>
          <p:cNvPr id="86" name="圓角矩形 85"/>
          <p:cNvSpPr/>
          <p:nvPr/>
        </p:nvSpPr>
        <p:spPr bwMode="auto">
          <a:xfrm>
            <a:off x="4826842" y="5362974"/>
            <a:ext cx="2398779" cy="658314"/>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kumimoji="0" lang="zh-TW" altLang="en-US" sz="2000" b="1" kern="0" dirty="0">
                <a:solidFill>
                  <a:schemeClr val="bg1"/>
                </a:solidFill>
                <a:latin typeface="+mn-ea"/>
                <a:ea typeface="+mn-ea"/>
              </a:rPr>
              <a:t>教職員成績考核</a:t>
            </a:r>
            <a:endParaRPr kumimoji="0" lang="en-US" altLang="zh-TW" sz="2000" b="1" kern="0" dirty="0">
              <a:solidFill>
                <a:schemeClr val="bg1"/>
              </a:solidFill>
              <a:latin typeface="+mn-ea"/>
              <a:ea typeface="+mn-ea"/>
            </a:endParaRPr>
          </a:p>
          <a:p>
            <a:pPr algn="ctr" fontAlgn="auto">
              <a:spcBef>
                <a:spcPts val="0"/>
              </a:spcBef>
              <a:spcAft>
                <a:spcPts val="0"/>
              </a:spcAft>
              <a:defRPr/>
            </a:pPr>
            <a:r>
              <a:rPr kumimoji="0" lang="zh-TW" altLang="en-US" sz="2000" b="1" kern="0" dirty="0">
                <a:solidFill>
                  <a:schemeClr val="bg1"/>
                </a:solidFill>
                <a:latin typeface="+mn-ea"/>
                <a:ea typeface="+mn-ea"/>
              </a:rPr>
              <a:t>線上報送</a:t>
            </a:r>
            <a:endParaRPr kumimoji="0" lang="en-US" altLang="zh-TW" sz="2000" b="1" kern="0" dirty="0">
              <a:solidFill>
                <a:schemeClr val="bg1"/>
              </a:solidFill>
              <a:latin typeface="+mn-ea"/>
              <a:ea typeface="+mn-ea"/>
            </a:endParaRPr>
          </a:p>
        </p:txBody>
      </p:sp>
      <p:cxnSp>
        <p:nvCxnSpPr>
          <p:cNvPr id="89" name="直線單箭頭接點 88"/>
          <p:cNvCxnSpPr>
            <a:cxnSpLocks noChangeShapeType="1"/>
            <a:stCxn id="25" idx="2"/>
            <a:endCxn id="86" idx="0"/>
          </p:cNvCxnSpPr>
          <p:nvPr/>
        </p:nvCxnSpPr>
        <p:spPr bwMode="auto">
          <a:xfrm flipH="1">
            <a:off x="6026232" y="5085184"/>
            <a:ext cx="5371" cy="27779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97" name="圓角矩形 96"/>
          <p:cNvSpPr/>
          <p:nvPr/>
        </p:nvSpPr>
        <p:spPr bwMode="auto">
          <a:xfrm>
            <a:off x="4858477" y="6247609"/>
            <a:ext cx="2398779" cy="544061"/>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kumimoji="0" lang="zh-TW" altLang="en-US" sz="2000" b="1" kern="0" dirty="0">
                <a:solidFill>
                  <a:schemeClr val="bg1"/>
                </a:solidFill>
                <a:latin typeface="+mn-ea"/>
                <a:ea typeface="+mn-ea"/>
              </a:rPr>
              <a:t>考核通知書</a:t>
            </a:r>
          </a:p>
        </p:txBody>
      </p:sp>
      <p:cxnSp>
        <p:nvCxnSpPr>
          <p:cNvPr id="124" name="肘形接點 123"/>
          <p:cNvCxnSpPr>
            <a:stCxn id="25" idx="1"/>
            <a:endCxn id="42" idx="3"/>
          </p:cNvCxnSpPr>
          <p:nvPr/>
        </p:nvCxnSpPr>
        <p:spPr>
          <a:xfrm rot="10800000" flipV="1">
            <a:off x="4517381" y="4756026"/>
            <a:ext cx="314833" cy="1489"/>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肘形接點 126"/>
          <p:cNvCxnSpPr>
            <a:stCxn id="97" idx="1"/>
            <a:endCxn id="48" idx="3"/>
          </p:cNvCxnSpPr>
          <p:nvPr/>
        </p:nvCxnSpPr>
        <p:spPr>
          <a:xfrm rot="10800000" flipV="1">
            <a:off x="4592961" y="6519640"/>
            <a:ext cx="265517" cy="2006"/>
          </a:xfrm>
          <a:prstGeom prst="bentConnector3">
            <a:avLst>
              <a:gd name="adj1" fmla="val 50000"/>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1" name="AutoShape 52"/>
          <p:cNvSpPr>
            <a:spLocks noChangeArrowheads="1"/>
          </p:cNvSpPr>
          <p:nvPr/>
        </p:nvSpPr>
        <p:spPr bwMode="gray">
          <a:xfrm rot="10800000">
            <a:off x="493383" y="756287"/>
            <a:ext cx="7272338" cy="63500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a:solidFill>
                  <a:schemeClr val="bg1"/>
                </a:solidFill>
                <a:latin typeface="標楷體" pitchFamily="65" charset="-120"/>
                <a:ea typeface="標楷體" pitchFamily="65" charset="-120"/>
              </a:rPr>
              <a:t>教職員成績考核流程增加專任運動教練與高中教官</a:t>
            </a:r>
            <a:endParaRPr lang="zh-TW" altLang="zh-TW" b="1">
              <a:solidFill>
                <a:schemeClr val="bg1"/>
              </a:solidFill>
              <a:latin typeface="標楷體" pitchFamily="65" charset="-120"/>
              <a:ea typeface="標楷體" pitchFamily="65" charset="-120"/>
            </a:endParaRPr>
          </a:p>
        </p:txBody>
      </p:sp>
      <p:cxnSp>
        <p:nvCxnSpPr>
          <p:cNvPr id="32" name="肘形接點 31"/>
          <p:cNvCxnSpPr>
            <a:stCxn id="7" idx="2"/>
            <a:endCxn id="97" idx="3"/>
          </p:cNvCxnSpPr>
          <p:nvPr/>
        </p:nvCxnSpPr>
        <p:spPr>
          <a:xfrm rot="5400000">
            <a:off x="6610945" y="4498352"/>
            <a:ext cx="2667600" cy="1374977"/>
          </a:xfrm>
          <a:prstGeom prst="bentConnector2">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流程圖: 文件 9"/>
          <p:cNvSpPr/>
          <p:nvPr/>
        </p:nvSpPr>
        <p:spPr>
          <a:xfrm>
            <a:off x="2336327" y="3491744"/>
            <a:ext cx="2160241" cy="680854"/>
          </a:xfrm>
          <a:prstGeom prst="flowChartDocument">
            <a:avLst/>
          </a:prstGeom>
          <a:gradFill>
            <a:gsLst>
              <a:gs pos="74000">
                <a:schemeClr val="accent2"/>
              </a:gs>
              <a:gs pos="0">
                <a:schemeClr val="accent2">
                  <a:lumMod val="40000"/>
                  <a:lumOff val="60000"/>
                </a:schemeClr>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bg1"/>
                </a:solidFill>
              </a:rPr>
              <a:t>考核表</a:t>
            </a:r>
          </a:p>
        </p:txBody>
      </p:sp>
      <p:sp>
        <p:nvSpPr>
          <p:cNvPr id="42" name="流程圖: 文件 41"/>
          <p:cNvSpPr/>
          <p:nvPr/>
        </p:nvSpPr>
        <p:spPr>
          <a:xfrm>
            <a:off x="2285133" y="4334599"/>
            <a:ext cx="2232247" cy="845833"/>
          </a:xfrm>
          <a:prstGeom prst="flowChartDocument">
            <a:avLst/>
          </a:prstGeom>
          <a:gradFill>
            <a:gsLst>
              <a:gs pos="74000">
                <a:schemeClr val="accent2"/>
              </a:gs>
              <a:gs pos="0">
                <a:schemeClr val="accent2">
                  <a:lumMod val="40000"/>
                  <a:lumOff val="60000"/>
                </a:schemeClr>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bg1"/>
                </a:solidFill>
              </a:rPr>
              <a:t>成績考核評分清冊考核清冊</a:t>
            </a:r>
            <a:endParaRPr lang="zh-TW" altLang="en-US" sz="2000" b="1" dirty="0">
              <a:solidFill>
                <a:schemeClr val="bg1"/>
              </a:solidFill>
            </a:endParaRPr>
          </a:p>
        </p:txBody>
      </p:sp>
      <p:cxnSp>
        <p:nvCxnSpPr>
          <p:cNvPr id="45" name="肘形接點 44"/>
          <p:cNvCxnSpPr>
            <a:stCxn id="24" idx="1"/>
            <a:endCxn id="10" idx="3"/>
          </p:cNvCxnSpPr>
          <p:nvPr/>
        </p:nvCxnSpPr>
        <p:spPr>
          <a:xfrm rot="10800000" flipV="1">
            <a:off x="4496569" y="3825963"/>
            <a:ext cx="320769" cy="620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流程圖: 文件 28"/>
          <p:cNvSpPr/>
          <p:nvPr/>
        </p:nvSpPr>
        <p:spPr>
          <a:xfrm>
            <a:off x="135760" y="2636912"/>
            <a:ext cx="2016224" cy="996838"/>
          </a:xfrm>
          <a:prstGeom prst="flowChartDocument">
            <a:avLst/>
          </a:prstGeom>
          <a:gradFill>
            <a:gsLst>
              <a:gs pos="74000">
                <a:schemeClr val="accent2"/>
              </a:gs>
              <a:gs pos="0">
                <a:schemeClr val="accent2">
                  <a:lumMod val="40000"/>
                  <a:lumOff val="60000"/>
                </a:schemeClr>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bg1"/>
                </a:solidFill>
              </a:rPr>
              <a:t>專任運動教練平時考核紀錄表</a:t>
            </a:r>
          </a:p>
        </p:txBody>
      </p:sp>
      <p:cxnSp>
        <p:nvCxnSpPr>
          <p:cNvPr id="33" name="肘形接點 32"/>
          <p:cNvCxnSpPr>
            <a:stCxn id="61" idx="2"/>
            <a:endCxn id="29" idx="0"/>
          </p:cNvCxnSpPr>
          <p:nvPr/>
        </p:nvCxnSpPr>
        <p:spPr>
          <a:xfrm rot="5400000">
            <a:off x="970961" y="2463129"/>
            <a:ext cx="346694" cy="872"/>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cxnSpLocks noChangeShapeType="1"/>
            <a:stCxn id="3" idx="2"/>
            <a:endCxn id="23" idx="0"/>
          </p:cNvCxnSpPr>
          <p:nvPr/>
        </p:nvCxnSpPr>
        <p:spPr bwMode="auto">
          <a:xfrm>
            <a:off x="6024952" y="2276872"/>
            <a:ext cx="917" cy="277790"/>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61" name="Rectangle 33"/>
          <p:cNvSpPr>
            <a:spLocks noChangeArrowheads="1"/>
          </p:cNvSpPr>
          <p:nvPr/>
        </p:nvSpPr>
        <p:spPr bwMode="auto">
          <a:xfrm>
            <a:off x="200472" y="1509168"/>
            <a:ext cx="1888544" cy="7810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p>
            <a:pPr algn="ctr" fontAlgn="auto">
              <a:spcBef>
                <a:spcPts val="0"/>
              </a:spcBef>
              <a:spcAft>
                <a:spcPts val="0"/>
              </a:spcAft>
              <a:defRPr/>
            </a:pPr>
            <a:r>
              <a:rPr kumimoji="0" lang="zh-TW" altLang="en-US" kern="0" dirty="0">
                <a:solidFill>
                  <a:srgbClr val="000000"/>
                </a:solidFill>
                <a:latin typeface="+mn-ea"/>
                <a:ea typeface="+mn-ea"/>
              </a:rPr>
              <a:t>運動教練</a:t>
            </a:r>
            <a:endParaRPr kumimoji="0" lang="en-US" altLang="zh-TW" kern="0" dirty="0">
              <a:solidFill>
                <a:srgbClr val="000000"/>
              </a:solidFill>
              <a:latin typeface="+mn-ea"/>
              <a:ea typeface="+mn-ea"/>
            </a:endParaRPr>
          </a:p>
        </p:txBody>
      </p:sp>
      <p:cxnSp>
        <p:nvCxnSpPr>
          <p:cNvPr id="69" name="肘形接點 68"/>
          <p:cNvCxnSpPr>
            <a:stCxn id="29" idx="3"/>
            <a:endCxn id="3" idx="1"/>
          </p:cNvCxnSpPr>
          <p:nvPr/>
        </p:nvCxnSpPr>
        <p:spPr>
          <a:xfrm flipV="1">
            <a:off x="2151984" y="1886347"/>
            <a:ext cx="2616142" cy="1248984"/>
          </a:xfrm>
          <a:prstGeom prst="bentConnector3">
            <a:avLst>
              <a:gd name="adj1" fmla="val 50000"/>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182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877888" y="138113"/>
            <a:ext cx="4919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9" name="圓角矩形 8"/>
          <p:cNvSpPr/>
          <p:nvPr/>
        </p:nvSpPr>
        <p:spPr bwMode="auto">
          <a:xfrm>
            <a:off x="768976" y="1055430"/>
            <a:ext cx="3391936" cy="466142"/>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成績考核資料擷取批次作業</a:t>
            </a:r>
          </a:p>
        </p:txBody>
      </p:sp>
      <p:pic>
        <p:nvPicPr>
          <p:cNvPr id="6152"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1773238"/>
            <a:ext cx="673893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4092575"/>
            <a:ext cx="6713538"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4592638" y="3198813"/>
            <a:ext cx="4968875" cy="1743075"/>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kern="0" dirty="0">
                <a:solidFill>
                  <a:srgbClr val="FF0000"/>
                </a:solidFill>
                <a:latin typeface="+mn-ea"/>
              </a:rPr>
              <a:t>教職員成績考核流程，其</a:t>
            </a:r>
            <a:r>
              <a:rPr kumimoji="0" lang="zh-TW" altLang="en-US" b="1" kern="0" dirty="0">
                <a:solidFill>
                  <a:srgbClr val="FF0000"/>
                </a:solidFill>
                <a:latin typeface="+mn-ea"/>
              </a:rPr>
              <a:t>教職員分類</a:t>
            </a:r>
            <a:r>
              <a:rPr kumimoji="0" lang="zh-TW" altLang="en-US" kern="0" dirty="0">
                <a:solidFill>
                  <a:srgbClr val="FF0000"/>
                </a:solidFill>
                <a:latin typeface="+mn-ea"/>
              </a:rPr>
              <a:t>增加</a:t>
            </a:r>
            <a:endParaRPr kumimoji="0" lang="en-US" altLang="zh-TW" kern="0" dirty="0">
              <a:solidFill>
                <a:srgbClr val="FF0000"/>
              </a:solidFill>
              <a:latin typeface="+mn-ea"/>
            </a:endParaRPr>
          </a:p>
          <a:p>
            <a:pPr algn="ctr">
              <a:defRPr/>
            </a:pPr>
            <a:r>
              <a:rPr kumimoji="0" lang="en-US" altLang="zh-TW" b="1" kern="0" dirty="0">
                <a:solidFill>
                  <a:srgbClr val="FF0000"/>
                </a:solidFill>
                <a:latin typeface="+mn-ea"/>
              </a:rPr>
              <a:t>F</a:t>
            </a:r>
            <a:r>
              <a:rPr kumimoji="0" lang="zh-TW" altLang="en-US" b="1" kern="0" dirty="0">
                <a:solidFill>
                  <a:srgbClr val="FF0000"/>
                </a:solidFill>
                <a:latin typeface="+mn-ea"/>
              </a:rPr>
              <a:t>運動教練</a:t>
            </a:r>
            <a:r>
              <a:rPr kumimoji="0" lang="zh-TW" altLang="en-US" kern="0" dirty="0">
                <a:solidFill>
                  <a:srgbClr val="FF0000"/>
                </a:solidFill>
                <a:latin typeface="+mn-ea"/>
              </a:rPr>
              <a:t>與</a:t>
            </a:r>
            <a:r>
              <a:rPr kumimoji="0" lang="en-US" altLang="zh-TW" b="1" kern="0" dirty="0">
                <a:solidFill>
                  <a:srgbClr val="FF0000"/>
                </a:solidFill>
                <a:latin typeface="+mn-ea"/>
              </a:rPr>
              <a:t>G</a:t>
            </a:r>
            <a:r>
              <a:rPr kumimoji="0" lang="zh-TW" altLang="en-US" b="1" kern="0" dirty="0">
                <a:solidFill>
                  <a:srgbClr val="FF0000"/>
                </a:solidFill>
                <a:latin typeface="+mn-ea"/>
              </a:rPr>
              <a:t>軍訓教官</a:t>
            </a:r>
          </a:p>
        </p:txBody>
      </p:sp>
    </p:spTree>
    <p:extLst>
      <p:ext uri="{BB962C8B-B14F-4D97-AF65-F5344CB8AC3E}">
        <p14:creationId xmlns:p14="http://schemas.microsoft.com/office/powerpoint/2010/main" val="1014712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投影片編號版面配置區 1"/>
          <p:cNvSpPr>
            <a:spLocks noGrp="1"/>
          </p:cNvSpPr>
          <p:nvPr>
            <p:ph type="sldNum" sz="quarter" idx="4294967295"/>
          </p:nvPr>
        </p:nvSpPr>
        <p:spPr>
          <a:xfrm>
            <a:off x="7099300" y="6356353"/>
            <a:ext cx="2311400" cy="365125"/>
          </a:xfrm>
          <a:noFill/>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EE9A0BC2-9868-40EF-BE01-80B44DB07361}" type="slidenum">
              <a:rPr lang="en-US" altLang="zh-TW" sz="1400" smtClean="0"/>
              <a:pPr eaLnBrk="1" hangingPunct="1"/>
              <a:t>22</a:t>
            </a:fld>
            <a:endParaRPr lang="en-US" altLang="zh-TW" sz="1400" smtClean="0"/>
          </a:p>
        </p:txBody>
      </p:sp>
      <p:sp>
        <p:nvSpPr>
          <p:cNvPr id="3" name="Rectangle 6"/>
          <p:cNvSpPr>
            <a:spLocks noChangeArrowheads="1"/>
          </p:cNvSpPr>
          <p:nvPr/>
        </p:nvSpPr>
        <p:spPr bwMode="auto">
          <a:xfrm>
            <a:off x="877888" y="138113"/>
            <a:ext cx="4919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9" name="圓角矩形 8"/>
          <p:cNvSpPr/>
          <p:nvPr/>
        </p:nvSpPr>
        <p:spPr bwMode="auto">
          <a:xfrm>
            <a:off x="768976" y="1055430"/>
            <a:ext cx="3391936" cy="466142"/>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教職員成績考核資料維護</a:t>
            </a:r>
          </a:p>
        </p:txBody>
      </p:sp>
      <p:pic>
        <p:nvPicPr>
          <p:cNvPr id="7176"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868488"/>
            <a:ext cx="548640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38" y="2774950"/>
            <a:ext cx="57023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128589" y="5544616"/>
            <a:ext cx="4032324" cy="1340768"/>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kern="0" dirty="0">
                <a:solidFill>
                  <a:srgbClr val="FF0000"/>
                </a:solidFill>
                <a:latin typeface="+mn-ea"/>
              </a:rPr>
              <a:t>擬予獎懲部份</a:t>
            </a:r>
            <a:endParaRPr kumimoji="0" lang="en-US" altLang="zh-TW" kern="0" dirty="0">
              <a:solidFill>
                <a:srgbClr val="FF0000"/>
              </a:solidFill>
              <a:latin typeface="+mn-ea"/>
            </a:endParaRPr>
          </a:p>
          <a:p>
            <a:pPr algn="ctr">
              <a:defRPr/>
            </a:pPr>
            <a:r>
              <a:rPr kumimoji="0" lang="zh-TW" altLang="en-US" kern="0" dirty="0">
                <a:solidFill>
                  <a:srgbClr val="FF0000"/>
                </a:solidFill>
                <a:latin typeface="+mn-ea"/>
              </a:rPr>
              <a:t>運動教練採</a:t>
            </a:r>
            <a:r>
              <a:rPr kumimoji="0" lang="zh-TW" altLang="en-US" b="1" kern="0" dirty="0">
                <a:solidFill>
                  <a:srgbClr val="FF0000"/>
                </a:solidFill>
                <a:latin typeface="+mn-ea"/>
              </a:rPr>
              <a:t>分數</a:t>
            </a:r>
            <a:r>
              <a:rPr kumimoji="0" lang="zh-TW" altLang="en-US" kern="0" dirty="0">
                <a:solidFill>
                  <a:srgbClr val="FF0000"/>
                </a:solidFill>
                <a:latin typeface="+mn-ea"/>
              </a:rPr>
              <a:t>制</a:t>
            </a:r>
            <a:endParaRPr kumimoji="0" lang="en-US" altLang="zh-TW" kern="0" dirty="0">
              <a:solidFill>
                <a:srgbClr val="FF0000"/>
              </a:solidFill>
              <a:latin typeface="+mn-ea"/>
            </a:endParaRPr>
          </a:p>
          <a:p>
            <a:pPr algn="ctr">
              <a:defRPr/>
            </a:pPr>
            <a:r>
              <a:rPr kumimoji="0" lang="zh-TW" altLang="en-US" kern="0" dirty="0">
                <a:solidFill>
                  <a:srgbClr val="FF0000"/>
                </a:solidFill>
                <a:latin typeface="+mn-ea"/>
              </a:rPr>
              <a:t>軍訓教官採</a:t>
            </a:r>
            <a:r>
              <a:rPr kumimoji="0" lang="zh-TW" altLang="en-US" b="1" kern="0" dirty="0">
                <a:solidFill>
                  <a:srgbClr val="FF0000"/>
                </a:solidFill>
                <a:latin typeface="+mn-ea"/>
              </a:rPr>
              <a:t>條款</a:t>
            </a:r>
            <a:r>
              <a:rPr kumimoji="0" lang="zh-TW" altLang="en-US" kern="0" dirty="0">
                <a:solidFill>
                  <a:srgbClr val="FF0000"/>
                </a:solidFill>
                <a:latin typeface="+mn-ea"/>
              </a:rPr>
              <a:t>制</a:t>
            </a:r>
          </a:p>
        </p:txBody>
      </p:sp>
      <p:sp>
        <p:nvSpPr>
          <p:cNvPr id="10" name="雲朵形 9"/>
          <p:cNvSpPr/>
          <p:nvPr/>
        </p:nvSpPr>
        <p:spPr>
          <a:xfrm>
            <a:off x="4880992" y="1628800"/>
            <a:ext cx="4536504" cy="1512168"/>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kern="0" dirty="0" smtClean="0">
                <a:solidFill>
                  <a:srgbClr val="FF0000"/>
                </a:solidFill>
                <a:latin typeface="+mn-ea"/>
              </a:rPr>
              <a:t>軍訓教官：</a:t>
            </a:r>
            <a:endParaRPr kumimoji="0" lang="en-US" altLang="zh-TW" kern="0" dirty="0" smtClean="0">
              <a:solidFill>
                <a:srgbClr val="FF0000"/>
              </a:solidFill>
              <a:latin typeface="+mn-ea"/>
            </a:endParaRPr>
          </a:p>
          <a:p>
            <a:pPr algn="ctr">
              <a:defRPr/>
            </a:pPr>
            <a:r>
              <a:rPr kumimoji="0" lang="zh-TW" altLang="en-US" kern="0" dirty="0" smtClean="0">
                <a:solidFill>
                  <a:srgbClr val="FF0000"/>
                </a:solidFill>
                <a:latin typeface="+mn-ea"/>
              </a:rPr>
              <a:t>人員區分為</a:t>
            </a:r>
            <a:r>
              <a:rPr kumimoji="0" lang="zh-TW" altLang="en-US" b="1" kern="0" dirty="0" smtClean="0">
                <a:solidFill>
                  <a:srgbClr val="FF0000"/>
                </a:solidFill>
                <a:latin typeface="+mn-ea"/>
              </a:rPr>
              <a:t>一般人員</a:t>
            </a:r>
            <a:endParaRPr kumimoji="0" lang="en-US" altLang="zh-TW" b="1" kern="0" dirty="0" smtClean="0">
              <a:solidFill>
                <a:srgbClr val="FF0000"/>
              </a:solidFill>
              <a:latin typeface="+mn-ea"/>
            </a:endParaRPr>
          </a:p>
          <a:p>
            <a:pPr algn="ctr">
              <a:defRPr/>
            </a:pPr>
            <a:r>
              <a:rPr kumimoji="0" lang="zh-TW" altLang="en-US" kern="0" dirty="0" smtClean="0">
                <a:solidFill>
                  <a:srgbClr val="FF0000"/>
                </a:solidFill>
                <a:latin typeface="+mn-ea"/>
              </a:rPr>
              <a:t>現職資料</a:t>
            </a:r>
            <a:r>
              <a:rPr kumimoji="0" lang="zh-TW" altLang="en-US" kern="0" dirty="0">
                <a:solidFill>
                  <a:srgbClr val="FF0000"/>
                </a:solidFill>
                <a:latin typeface="+mn-ea"/>
              </a:rPr>
              <a:t>與教師不同</a:t>
            </a:r>
          </a:p>
        </p:txBody>
      </p:sp>
    </p:spTree>
    <p:extLst>
      <p:ext uri="{BB962C8B-B14F-4D97-AF65-F5344CB8AC3E}">
        <p14:creationId xmlns:p14="http://schemas.microsoft.com/office/powerpoint/2010/main" val="1435579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投影片編號版面配置區 1"/>
          <p:cNvSpPr>
            <a:spLocks noGrp="1"/>
          </p:cNvSpPr>
          <p:nvPr>
            <p:ph type="sldNum" sz="quarter" idx="4294967295"/>
          </p:nvPr>
        </p:nvSpPr>
        <p:spPr>
          <a:xfrm>
            <a:off x="7099300" y="6356353"/>
            <a:ext cx="2311400" cy="365125"/>
          </a:xfrm>
          <a:noFill/>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FFC9CDEA-2F8D-440D-9DEA-600D6A249D25}" type="slidenum">
              <a:rPr lang="en-US" altLang="zh-TW" sz="1400" smtClean="0"/>
              <a:pPr eaLnBrk="1" hangingPunct="1"/>
              <a:t>23</a:t>
            </a:fld>
            <a:endParaRPr lang="en-US" altLang="zh-TW" sz="1400" smtClean="0"/>
          </a:p>
        </p:txBody>
      </p:sp>
      <p:sp>
        <p:nvSpPr>
          <p:cNvPr id="3" name="Rectangle 6"/>
          <p:cNvSpPr>
            <a:spLocks noChangeArrowheads="1"/>
          </p:cNvSpPr>
          <p:nvPr/>
        </p:nvSpPr>
        <p:spPr bwMode="auto">
          <a:xfrm>
            <a:off x="877888" y="138113"/>
            <a:ext cx="4919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9" name="圓角矩形 8"/>
          <p:cNvSpPr/>
          <p:nvPr/>
        </p:nvSpPr>
        <p:spPr bwMode="auto">
          <a:xfrm>
            <a:off x="768976" y="1055430"/>
            <a:ext cx="3391936" cy="466142"/>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教職員成績考核報表列印</a:t>
            </a:r>
          </a:p>
        </p:txBody>
      </p:sp>
      <p:pic>
        <p:nvPicPr>
          <p:cNvPr id="8200"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628800"/>
            <a:ext cx="54864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960" y="2577417"/>
            <a:ext cx="54864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151581" y="5733256"/>
            <a:ext cx="4680718" cy="1259356"/>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zh-TW" altLang="en-US" kern="0" dirty="0">
                <a:solidFill>
                  <a:srgbClr val="FF0000"/>
                </a:solidFill>
                <a:latin typeface="+mn-ea"/>
              </a:rPr>
              <a:t>運動教練現職顯示為</a:t>
            </a:r>
            <a:endParaRPr kumimoji="0" lang="en-US" altLang="zh-TW" kern="0" dirty="0">
              <a:solidFill>
                <a:srgbClr val="FF0000"/>
              </a:solidFill>
              <a:latin typeface="+mn-ea"/>
            </a:endParaRPr>
          </a:p>
          <a:p>
            <a:pPr>
              <a:defRPr/>
            </a:pPr>
            <a:r>
              <a:rPr kumimoji="0" lang="zh-TW" altLang="en-US" b="1" kern="0" dirty="0">
                <a:solidFill>
                  <a:srgbClr val="FF0000"/>
                </a:solidFill>
                <a:latin typeface="+mn-ea"/>
              </a:rPr>
              <a:t>Ｘ級運動</a:t>
            </a:r>
            <a:r>
              <a:rPr kumimoji="0" lang="zh-TW" altLang="en-US" b="1" kern="0" dirty="0" smtClean="0">
                <a:solidFill>
                  <a:srgbClr val="FF0000"/>
                </a:solidFill>
                <a:latin typeface="+mn-ea"/>
              </a:rPr>
              <a:t>教練</a:t>
            </a:r>
            <a:endParaRPr kumimoji="0" lang="en-US" altLang="zh-TW" b="1" kern="0" dirty="0">
              <a:solidFill>
                <a:srgbClr val="FF0000"/>
              </a:solidFill>
              <a:latin typeface="+mn-ea"/>
            </a:endParaRPr>
          </a:p>
        </p:txBody>
      </p:sp>
      <p:sp>
        <p:nvSpPr>
          <p:cNvPr id="10" name="雲朵形 9"/>
          <p:cNvSpPr/>
          <p:nvPr/>
        </p:nvSpPr>
        <p:spPr>
          <a:xfrm>
            <a:off x="4924170" y="1203917"/>
            <a:ext cx="4975226" cy="1960563"/>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zh-TW" altLang="en-US" kern="0" dirty="0" smtClean="0">
                <a:solidFill>
                  <a:srgbClr val="FF0000"/>
                </a:solidFill>
                <a:latin typeface="+mn-ea"/>
              </a:rPr>
              <a:t>軍訓教官</a:t>
            </a:r>
            <a:r>
              <a:rPr kumimoji="0" lang="zh-TW" altLang="en-US" kern="0" dirty="0">
                <a:solidFill>
                  <a:srgbClr val="FF0000"/>
                </a:solidFill>
                <a:latin typeface="+mn-ea"/>
              </a:rPr>
              <a:t>現支薪額顯示為</a:t>
            </a:r>
            <a:r>
              <a:rPr kumimoji="0" lang="zh-TW" altLang="en-US" b="1" kern="0" dirty="0">
                <a:solidFill>
                  <a:srgbClr val="FF0000"/>
                </a:solidFill>
                <a:latin typeface="+mn-ea"/>
              </a:rPr>
              <a:t>現支官職等＋薪級</a:t>
            </a:r>
          </a:p>
        </p:txBody>
      </p:sp>
    </p:spTree>
    <p:extLst>
      <p:ext uri="{BB962C8B-B14F-4D97-AF65-F5344CB8AC3E}">
        <p14:creationId xmlns:p14="http://schemas.microsoft.com/office/powerpoint/2010/main" val="28641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595438"/>
            <a:ext cx="54864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投影片編號版面配置區 1"/>
          <p:cNvSpPr>
            <a:spLocks noGrp="1"/>
          </p:cNvSpPr>
          <p:nvPr>
            <p:ph type="sldNum" sz="quarter" idx="4294967295"/>
          </p:nvPr>
        </p:nvSpPr>
        <p:spPr>
          <a:xfrm>
            <a:off x="7099300" y="6356353"/>
            <a:ext cx="2311400" cy="365125"/>
          </a:xfrm>
          <a:noFill/>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50779490-250E-4C07-BE81-CC20CE11FDF2}" type="slidenum">
              <a:rPr lang="en-US" altLang="zh-TW" sz="1400" smtClean="0"/>
              <a:pPr eaLnBrk="1" hangingPunct="1"/>
              <a:t>24</a:t>
            </a:fld>
            <a:endParaRPr lang="en-US" altLang="zh-TW" sz="1400" smtClean="0"/>
          </a:p>
        </p:txBody>
      </p:sp>
      <p:sp>
        <p:nvSpPr>
          <p:cNvPr id="3" name="Rectangle 6"/>
          <p:cNvSpPr>
            <a:spLocks noChangeArrowheads="1"/>
          </p:cNvSpPr>
          <p:nvPr/>
        </p:nvSpPr>
        <p:spPr bwMode="auto">
          <a:xfrm>
            <a:off x="877888" y="138113"/>
            <a:ext cx="4919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9" name="圓角矩形 8"/>
          <p:cNvSpPr/>
          <p:nvPr/>
        </p:nvSpPr>
        <p:spPr bwMode="auto">
          <a:xfrm>
            <a:off x="632520" y="1594706"/>
            <a:ext cx="2803253" cy="466142"/>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設定機關浮水印</a:t>
            </a:r>
          </a:p>
        </p:txBody>
      </p:sp>
      <p:sp>
        <p:nvSpPr>
          <p:cNvPr id="10" name="AutoShape 52"/>
          <p:cNvSpPr>
            <a:spLocks noChangeArrowheads="1"/>
          </p:cNvSpPr>
          <p:nvPr/>
        </p:nvSpPr>
        <p:spPr bwMode="gray">
          <a:xfrm rot="10800000">
            <a:off x="15875" y="765175"/>
            <a:ext cx="7272338" cy="63500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a:solidFill>
                  <a:schemeClr val="bg1"/>
                </a:solidFill>
                <a:latin typeface="標楷體" pitchFamily="65" charset="-120"/>
                <a:ea typeface="標楷體" pitchFamily="65" charset="-120"/>
              </a:rPr>
              <a:t>教師考核清冊增加</a:t>
            </a:r>
            <a:r>
              <a:rPr lang="en-US" altLang="zh-TW" b="1">
                <a:solidFill>
                  <a:schemeClr val="bg1"/>
                </a:solidFill>
                <a:latin typeface="標楷體" pitchFamily="65" charset="-120"/>
                <a:ea typeface="標楷體" pitchFamily="65" charset="-120"/>
              </a:rPr>
              <a:t>pdf</a:t>
            </a:r>
            <a:r>
              <a:rPr lang="zh-TW" altLang="en-US" b="1">
                <a:solidFill>
                  <a:schemeClr val="bg1"/>
                </a:solidFill>
                <a:latin typeface="標楷體" pitchFamily="65" charset="-120"/>
                <a:ea typeface="標楷體" pitchFamily="65" charset="-120"/>
              </a:rPr>
              <a:t>報表功能，且須加印浮水印</a:t>
            </a:r>
            <a:endParaRPr lang="zh-TW" altLang="zh-TW" b="1">
              <a:solidFill>
                <a:schemeClr val="bg1"/>
              </a:solidFill>
              <a:latin typeface="標楷體" pitchFamily="65" charset="-120"/>
              <a:ea typeface="標楷體" pitchFamily="65" charset="-120"/>
            </a:endParaRPr>
          </a:p>
        </p:txBody>
      </p:sp>
      <p:pic>
        <p:nvPicPr>
          <p:cNvPr id="9226"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2279650"/>
            <a:ext cx="54864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56456" y="4290378"/>
            <a:ext cx="4981698" cy="2519362"/>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kern="0" dirty="0">
                <a:solidFill>
                  <a:srgbClr val="FF0000"/>
                </a:solidFill>
                <a:latin typeface="+mn-ea"/>
              </a:rPr>
              <a:t>為防</a:t>
            </a:r>
            <a:r>
              <a:rPr kumimoji="0" lang="zh-TW" altLang="en-US" kern="0" dirty="0" smtClean="0">
                <a:solidFill>
                  <a:srgbClr val="FF0000"/>
                </a:solidFill>
                <a:latin typeface="+mn-ea"/>
              </a:rPr>
              <a:t>被竄改，</a:t>
            </a:r>
            <a:r>
              <a:rPr kumimoji="0" lang="zh-TW" altLang="en-US" kern="0" dirty="0">
                <a:solidFill>
                  <a:srgbClr val="FF0000"/>
                </a:solidFill>
                <a:latin typeface="+mn-ea"/>
              </a:rPr>
              <a:t>考核清冊若勾選</a:t>
            </a:r>
            <a:r>
              <a:rPr kumimoji="0" lang="en-US" altLang="zh-TW" kern="0" dirty="0">
                <a:solidFill>
                  <a:srgbClr val="FF0000"/>
                </a:solidFill>
                <a:latin typeface="+mn-ea"/>
              </a:rPr>
              <a:t>”</a:t>
            </a:r>
            <a:r>
              <a:rPr kumimoji="0" lang="zh-TW" altLang="en-US" kern="0" dirty="0">
                <a:solidFill>
                  <a:srgbClr val="FF0000"/>
                </a:solidFill>
                <a:latin typeface="+mn-ea"/>
              </a:rPr>
              <a:t>列印核定獎懲</a:t>
            </a:r>
            <a:r>
              <a:rPr kumimoji="0" lang="en-US" altLang="zh-TW" kern="0" dirty="0">
                <a:solidFill>
                  <a:srgbClr val="FF0000"/>
                </a:solidFill>
                <a:latin typeface="+mn-ea"/>
              </a:rPr>
              <a:t>”</a:t>
            </a:r>
            <a:r>
              <a:rPr kumimoji="0" lang="zh-TW" altLang="en-US" kern="0" dirty="0" smtClean="0">
                <a:solidFill>
                  <a:srgbClr val="FF0000"/>
                </a:solidFill>
                <a:latin typeface="+mn-ea"/>
              </a:rPr>
              <a:t>時，</a:t>
            </a:r>
            <a:r>
              <a:rPr kumimoji="0" lang="zh-TW" altLang="en-US" kern="0" dirty="0">
                <a:solidFill>
                  <a:srgbClr val="FF0000"/>
                </a:solidFill>
                <a:latin typeface="+mn-ea"/>
              </a:rPr>
              <a:t>則報表產製檔格式為</a:t>
            </a:r>
            <a:r>
              <a:rPr kumimoji="0" lang="en-US" altLang="zh-TW" b="1" kern="0" dirty="0">
                <a:solidFill>
                  <a:srgbClr val="FF0000"/>
                </a:solidFill>
                <a:latin typeface="+mn-ea"/>
              </a:rPr>
              <a:t>PDF</a:t>
            </a:r>
            <a:r>
              <a:rPr kumimoji="0" lang="zh-TW" altLang="en-US" b="1" kern="0" dirty="0">
                <a:solidFill>
                  <a:srgbClr val="FF0000"/>
                </a:solidFill>
                <a:latin typeface="+mn-ea"/>
              </a:rPr>
              <a:t>檔</a:t>
            </a:r>
            <a:r>
              <a:rPr kumimoji="0" lang="zh-TW" altLang="en-US" kern="0" dirty="0">
                <a:solidFill>
                  <a:srgbClr val="FF0000"/>
                </a:solidFill>
                <a:latin typeface="+mn-ea"/>
              </a:rPr>
              <a:t>，且於清冊</a:t>
            </a:r>
            <a:r>
              <a:rPr kumimoji="0" lang="zh-TW" altLang="en-US" kern="0" dirty="0" smtClean="0">
                <a:solidFill>
                  <a:srgbClr val="FF0000"/>
                </a:solidFill>
                <a:latin typeface="+mn-ea"/>
              </a:rPr>
              <a:t>上</a:t>
            </a:r>
            <a:endParaRPr kumimoji="0" lang="en-US" altLang="zh-TW" kern="0" dirty="0" smtClean="0">
              <a:solidFill>
                <a:srgbClr val="FF0000"/>
              </a:solidFill>
              <a:latin typeface="+mn-ea"/>
            </a:endParaRPr>
          </a:p>
          <a:p>
            <a:pPr algn="ctr">
              <a:defRPr/>
            </a:pPr>
            <a:r>
              <a:rPr kumimoji="0" lang="zh-TW" altLang="en-US" kern="0" dirty="0" smtClean="0">
                <a:solidFill>
                  <a:srgbClr val="FF0000"/>
                </a:solidFill>
                <a:latin typeface="+mn-ea"/>
              </a:rPr>
              <a:t>呈現</a:t>
            </a:r>
            <a:r>
              <a:rPr kumimoji="0" lang="zh-TW" altLang="en-US" b="1" kern="0" dirty="0">
                <a:solidFill>
                  <a:srgbClr val="FF0000"/>
                </a:solidFill>
                <a:latin typeface="+mn-ea"/>
              </a:rPr>
              <a:t>浮水印</a:t>
            </a:r>
            <a:r>
              <a:rPr kumimoji="0" lang="zh-TW" altLang="en-US" kern="0" dirty="0">
                <a:solidFill>
                  <a:srgbClr val="FF0000"/>
                </a:solidFill>
                <a:latin typeface="+mn-ea"/>
              </a:rPr>
              <a:t>。</a:t>
            </a:r>
          </a:p>
        </p:txBody>
      </p:sp>
      <p:sp>
        <p:nvSpPr>
          <p:cNvPr id="11" name="圓角矩形 10"/>
          <p:cNvSpPr/>
          <p:nvPr/>
        </p:nvSpPr>
        <p:spPr bwMode="auto">
          <a:xfrm>
            <a:off x="6723950" y="2300255"/>
            <a:ext cx="2803253" cy="466142"/>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考核清冊</a:t>
            </a:r>
          </a:p>
        </p:txBody>
      </p:sp>
    </p:spTree>
    <p:extLst>
      <p:ext uri="{BB962C8B-B14F-4D97-AF65-F5344CB8AC3E}">
        <p14:creationId xmlns:p14="http://schemas.microsoft.com/office/powerpoint/2010/main" val="233776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9226"/>
                                        </p:tgtEl>
                                        <p:attrNameLst>
                                          <p:attrName>style.visibility</p:attrName>
                                        </p:attrNameLst>
                                      </p:cBhvr>
                                      <p:to>
                                        <p:strVal val="visible"/>
                                      </p:to>
                                    </p:set>
                                    <p:animEffect transition="in" filter="fade">
                                      <p:cBhvr>
                                        <p:cTn id="7" dur="500"/>
                                        <p:tgtEl>
                                          <p:spTgt spid="9226"/>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投影片編號版面配置區 1"/>
          <p:cNvSpPr>
            <a:spLocks noGrp="1"/>
          </p:cNvSpPr>
          <p:nvPr>
            <p:ph type="sldNum" sz="quarter" idx="4294967295"/>
          </p:nvPr>
        </p:nvSpPr>
        <p:spPr>
          <a:xfrm>
            <a:off x="7099300" y="6356353"/>
            <a:ext cx="2311400" cy="365125"/>
          </a:xfrm>
          <a:noFill/>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EFE87424-901C-4804-8B2C-01B7D2ABB1A3}" type="slidenum">
              <a:rPr lang="en-US" altLang="zh-TW" sz="1400" smtClean="0"/>
              <a:pPr eaLnBrk="1" hangingPunct="1"/>
              <a:t>25</a:t>
            </a:fld>
            <a:endParaRPr lang="en-US" altLang="zh-TW" sz="1400" smtClean="0"/>
          </a:p>
        </p:txBody>
      </p:sp>
      <p:sp>
        <p:nvSpPr>
          <p:cNvPr id="3" name="Rectangle 6"/>
          <p:cNvSpPr>
            <a:spLocks noChangeArrowheads="1"/>
          </p:cNvSpPr>
          <p:nvPr/>
        </p:nvSpPr>
        <p:spPr bwMode="auto">
          <a:xfrm>
            <a:off x="877888" y="138113"/>
            <a:ext cx="4919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10" name="AutoShape 52"/>
          <p:cNvSpPr>
            <a:spLocks noChangeArrowheads="1"/>
          </p:cNvSpPr>
          <p:nvPr/>
        </p:nvSpPr>
        <p:spPr bwMode="gray">
          <a:xfrm rot="10800000">
            <a:off x="14288" y="765175"/>
            <a:ext cx="4967287" cy="63500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a:solidFill>
                  <a:schemeClr val="bg1"/>
                </a:solidFill>
                <a:latin typeface="標楷體" pitchFamily="65" charset="-120"/>
                <a:ea typeface="標楷體" pitchFamily="65" charset="-120"/>
              </a:rPr>
              <a:t>考績作業擷取差勤功能調整</a:t>
            </a:r>
            <a:endParaRPr lang="zh-TW" altLang="zh-TW" b="1">
              <a:solidFill>
                <a:schemeClr val="bg1"/>
              </a:solidFill>
              <a:latin typeface="標楷體" pitchFamily="65" charset="-120"/>
              <a:ea typeface="標楷體" pitchFamily="65" charset="-120"/>
            </a:endParaRPr>
          </a:p>
        </p:txBody>
      </p:sp>
      <p:pic>
        <p:nvPicPr>
          <p:cNvPr id="10246"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28850"/>
            <a:ext cx="5486400"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200025" y="4768850"/>
            <a:ext cx="4071938" cy="2124075"/>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kern="0" dirty="0">
                <a:solidFill>
                  <a:srgbClr val="FF0000"/>
                </a:solidFill>
                <a:latin typeface="+mn-ea"/>
              </a:rPr>
              <a:t>擷取來源有</a:t>
            </a:r>
            <a:endParaRPr kumimoji="0" lang="en-US" altLang="zh-TW" kern="0" dirty="0">
              <a:solidFill>
                <a:srgbClr val="FF0000"/>
              </a:solidFill>
              <a:latin typeface="+mn-ea"/>
            </a:endParaRPr>
          </a:p>
          <a:p>
            <a:pPr>
              <a:defRPr/>
            </a:pPr>
            <a:r>
              <a:rPr kumimoji="0" lang="en-US" altLang="zh-TW" kern="0" dirty="0">
                <a:solidFill>
                  <a:srgbClr val="FF0000"/>
                </a:solidFill>
                <a:latin typeface="+mn-ea"/>
              </a:rPr>
              <a:t>1.</a:t>
            </a:r>
            <a:r>
              <a:rPr kumimoji="0" lang="zh-TW" altLang="en-US" kern="0" dirty="0">
                <a:solidFill>
                  <a:srgbClr val="FF0000"/>
                </a:solidFill>
                <a:latin typeface="+mn-ea"/>
              </a:rPr>
              <a:t>差勤統計檔</a:t>
            </a:r>
            <a:endParaRPr kumimoji="0" lang="en-US" altLang="zh-TW" kern="0" dirty="0">
              <a:solidFill>
                <a:srgbClr val="FF0000"/>
              </a:solidFill>
              <a:latin typeface="+mn-ea"/>
            </a:endParaRPr>
          </a:p>
          <a:p>
            <a:pPr>
              <a:defRPr/>
            </a:pPr>
            <a:r>
              <a:rPr kumimoji="0" lang="en-US" altLang="zh-TW" kern="0" dirty="0">
                <a:solidFill>
                  <a:srgbClr val="FF0000"/>
                </a:solidFill>
                <a:latin typeface="+mn-ea"/>
              </a:rPr>
              <a:t>2.</a:t>
            </a:r>
            <a:r>
              <a:rPr kumimoji="0" lang="zh-TW" altLang="en-US" kern="0" dirty="0">
                <a:solidFill>
                  <a:srgbClr val="FF0000"/>
                </a:solidFill>
                <a:latin typeface="+mn-ea"/>
              </a:rPr>
              <a:t>文字檔</a:t>
            </a:r>
            <a:endParaRPr kumimoji="0" lang="en-US" altLang="zh-TW" kern="0" dirty="0">
              <a:solidFill>
                <a:srgbClr val="FF0000"/>
              </a:solidFill>
              <a:latin typeface="+mn-ea"/>
            </a:endParaRPr>
          </a:p>
          <a:p>
            <a:pPr>
              <a:defRPr/>
            </a:pPr>
            <a:r>
              <a:rPr kumimoji="0" lang="en-US" altLang="zh-TW" kern="0" dirty="0">
                <a:solidFill>
                  <a:srgbClr val="FF0000"/>
                </a:solidFill>
                <a:latin typeface="+mn-ea"/>
              </a:rPr>
              <a:t>3.csv</a:t>
            </a:r>
            <a:r>
              <a:rPr kumimoji="0" lang="zh-TW" altLang="en-US" kern="0" dirty="0">
                <a:solidFill>
                  <a:srgbClr val="FF0000"/>
                </a:solidFill>
                <a:latin typeface="+mn-ea"/>
              </a:rPr>
              <a:t>檔</a:t>
            </a:r>
            <a:r>
              <a:rPr kumimoji="0" lang="en-US" altLang="zh-TW" kern="0" dirty="0">
                <a:solidFill>
                  <a:srgbClr val="FF0000"/>
                </a:solidFill>
                <a:latin typeface="+mn-ea"/>
              </a:rPr>
              <a:t>(</a:t>
            </a:r>
            <a:r>
              <a:rPr kumimoji="0" lang="zh-TW" altLang="en-US" kern="0" dirty="0">
                <a:solidFill>
                  <a:srgbClr val="FF0000"/>
                </a:solidFill>
                <a:latin typeface="+mn-ea"/>
              </a:rPr>
              <a:t>新增功能</a:t>
            </a:r>
            <a:r>
              <a:rPr kumimoji="0" lang="en-US" altLang="zh-TW" kern="0" dirty="0">
                <a:solidFill>
                  <a:srgbClr val="FF0000"/>
                </a:solidFill>
                <a:latin typeface="+mn-ea"/>
              </a:rPr>
              <a:t>)</a:t>
            </a:r>
            <a:endParaRPr kumimoji="0" lang="zh-TW" altLang="en-US" kern="0" dirty="0">
              <a:solidFill>
                <a:srgbClr val="FF0000"/>
              </a:solidFill>
              <a:latin typeface="+mn-ea"/>
            </a:endParaRPr>
          </a:p>
        </p:txBody>
      </p:sp>
      <p:pic>
        <p:nvPicPr>
          <p:cNvPr id="10248"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963" y="2828925"/>
            <a:ext cx="54864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圖片 1"/>
          <p:cNvPicPr>
            <a:picLocks noChangeAspect="1" noChangeArrowheads="1"/>
          </p:cNvPicPr>
          <p:nvPr/>
        </p:nvPicPr>
        <p:blipFill>
          <a:blip r:embed="rId5">
            <a:extLst>
              <a:ext uri="{28A0092B-C50C-407E-A947-70E740481C1C}">
                <a14:useLocalDpi xmlns:a14="http://schemas.microsoft.com/office/drawing/2010/main" val="0"/>
              </a:ext>
            </a:extLst>
          </a:blip>
          <a:srcRect r="28595"/>
          <a:stretch>
            <a:fillRect/>
          </a:stretch>
        </p:blipFill>
        <p:spPr bwMode="auto">
          <a:xfrm>
            <a:off x="5097463" y="1779588"/>
            <a:ext cx="4679950"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圓角矩形 10"/>
          <p:cNvSpPr/>
          <p:nvPr/>
        </p:nvSpPr>
        <p:spPr bwMode="auto">
          <a:xfrm>
            <a:off x="6649213" y="3873446"/>
            <a:ext cx="3111203" cy="750727"/>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kumimoji="0" lang="zh-TW" altLang="en-US" sz="2000" b="1" kern="0" dirty="0">
                <a:solidFill>
                  <a:schemeClr val="bg1"/>
                </a:solidFill>
                <a:latin typeface="+mn-ea"/>
                <a:ea typeface="+mn-ea"/>
              </a:rPr>
              <a:t>增加</a:t>
            </a:r>
            <a:r>
              <a:rPr kumimoji="0" lang="en-US" altLang="zh-TW" sz="2000" b="1" kern="0" dirty="0" err="1">
                <a:solidFill>
                  <a:schemeClr val="bg1"/>
                </a:solidFill>
                <a:latin typeface="+mn-ea"/>
                <a:ea typeface="+mn-ea"/>
              </a:rPr>
              <a:t>csv</a:t>
            </a:r>
            <a:r>
              <a:rPr kumimoji="0" lang="zh-TW" altLang="en-US" sz="2000" b="1" kern="0" dirty="0">
                <a:solidFill>
                  <a:schemeClr val="bg1"/>
                </a:solidFill>
                <a:latin typeface="+mn-ea"/>
                <a:ea typeface="+mn-ea"/>
              </a:rPr>
              <a:t>檔格式匯入功能</a:t>
            </a:r>
          </a:p>
        </p:txBody>
      </p:sp>
      <p:sp>
        <p:nvSpPr>
          <p:cNvPr id="9" name="圓角矩形 8"/>
          <p:cNvSpPr/>
          <p:nvPr/>
        </p:nvSpPr>
        <p:spPr bwMode="auto">
          <a:xfrm>
            <a:off x="200472" y="1632260"/>
            <a:ext cx="4608512" cy="751075"/>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考績</a:t>
            </a:r>
            <a:r>
              <a:rPr kumimoji="0" lang="en-US" altLang="zh-TW" sz="2000" b="1" kern="0" dirty="0">
                <a:solidFill>
                  <a:schemeClr val="bg1"/>
                </a:solidFill>
                <a:latin typeface="+mn-ea"/>
                <a:ea typeface="+mn-ea"/>
              </a:rPr>
              <a:t>(</a:t>
            </a:r>
            <a:r>
              <a:rPr kumimoji="0" lang="zh-TW" altLang="en-US" sz="2000" b="1" kern="0" dirty="0">
                <a:solidFill>
                  <a:schemeClr val="bg1"/>
                </a:solidFill>
                <a:latin typeface="+mn-ea"/>
                <a:ea typeface="+mn-ea"/>
              </a:rPr>
              <a:t>評</a:t>
            </a:r>
            <a:r>
              <a:rPr kumimoji="0" lang="en-US" altLang="zh-TW" sz="2000" b="1" kern="0" dirty="0">
                <a:solidFill>
                  <a:schemeClr val="bg1"/>
                </a:solidFill>
                <a:latin typeface="+mn-ea"/>
                <a:ea typeface="+mn-ea"/>
              </a:rPr>
              <a:t>)</a:t>
            </a:r>
            <a:r>
              <a:rPr kumimoji="0" lang="zh-TW" altLang="en-US" sz="2000" b="1" kern="0" dirty="0">
                <a:solidFill>
                  <a:schemeClr val="bg1"/>
                </a:solidFill>
                <a:latin typeface="+mn-ea"/>
                <a:ea typeface="+mn-ea"/>
              </a:rPr>
              <a:t>資料維護 </a:t>
            </a:r>
            <a:r>
              <a:rPr kumimoji="0" lang="en-US" altLang="zh-TW" sz="2000" b="1" kern="0" dirty="0">
                <a:solidFill>
                  <a:schemeClr val="bg1"/>
                </a:solidFill>
                <a:latin typeface="+mn-ea"/>
                <a:ea typeface="+mn-ea"/>
              </a:rPr>
              <a:t>&lt; </a:t>
            </a:r>
            <a:r>
              <a:rPr kumimoji="0" lang="zh-TW" altLang="en-US" sz="2000" b="1" kern="0" dirty="0">
                <a:solidFill>
                  <a:schemeClr val="bg1"/>
                </a:solidFill>
                <a:latin typeface="+mn-ea"/>
                <a:ea typeface="+mn-ea"/>
              </a:rPr>
              <a:t>重新擷取差勤</a:t>
            </a:r>
            <a:endParaRPr kumimoji="0" lang="en-US" altLang="zh-TW" sz="2000" b="1" kern="0" dirty="0">
              <a:solidFill>
                <a:schemeClr val="bg1"/>
              </a:solidFill>
              <a:latin typeface="+mn-ea"/>
              <a:ea typeface="+mn-ea"/>
            </a:endParaRPr>
          </a:p>
          <a:p>
            <a:pPr algn="ctr" fontAlgn="auto">
              <a:spcBef>
                <a:spcPts val="0"/>
              </a:spcBef>
              <a:spcAft>
                <a:spcPts val="0"/>
              </a:spcAft>
              <a:defRPr/>
            </a:pPr>
            <a:r>
              <a:rPr kumimoji="0" lang="zh-TW" altLang="en-US" sz="2000" b="1" kern="0" dirty="0">
                <a:solidFill>
                  <a:schemeClr val="bg1"/>
                </a:solidFill>
                <a:latin typeface="+mn-ea"/>
                <a:ea typeface="+mn-ea"/>
              </a:rPr>
              <a:t>提供</a:t>
            </a:r>
            <a:r>
              <a:rPr kumimoji="0" lang="en-US" altLang="zh-TW" sz="2000" b="1" kern="0" dirty="0" err="1">
                <a:solidFill>
                  <a:schemeClr val="bg1"/>
                </a:solidFill>
                <a:latin typeface="+mn-ea"/>
                <a:ea typeface="+mn-ea"/>
              </a:rPr>
              <a:t>csv</a:t>
            </a:r>
            <a:r>
              <a:rPr kumimoji="0" lang="zh-TW" altLang="en-US" sz="2000" b="1" kern="0" dirty="0">
                <a:solidFill>
                  <a:schemeClr val="bg1"/>
                </a:solidFill>
                <a:latin typeface="+mn-ea"/>
                <a:ea typeface="+mn-ea"/>
              </a:rPr>
              <a:t>檔範例格式下載功能</a:t>
            </a:r>
          </a:p>
        </p:txBody>
      </p:sp>
      <p:sp>
        <p:nvSpPr>
          <p:cNvPr id="2" name="向右箭號 1"/>
          <p:cNvSpPr/>
          <p:nvPr/>
        </p:nvSpPr>
        <p:spPr>
          <a:xfrm>
            <a:off x="3206750" y="2540000"/>
            <a:ext cx="1860550" cy="449263"/>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5" name="向下箭號 4"/>
          <p:cNvSpPr/>
          <p:nvPr/>
        </p:nvSpPr>
        <p:spPr>
          <a:xfrm>
            <a:off x="5961063" y="4005263"/>
            <a:ext cx="431800" cy="1295400"/>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Tree>
    <p:extLst>
      <p:ext uri="{BB962C8B-B14F-4D97-AF65-F5344CB8AC3E}">
        <p14:creationId xmlns:p14="http://schemas.microsoft.com/office/powerpoint/2010/main" val="18386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249"/>
                                        </p:tgtEl>
                                        <p:attrNameLst>
                                          <p:attrName>style.visibility</p:attrName>
                                        </p:attrNameLst>
                                      </p:cBhvr>
                                      <p:to>
                                        <p:strVal val="visible"/>
                                      </p:to>
                                    </p:set>
                                    <p:animEffect transition="in" filter="fade">
                                      <p:cBhvr>
                                        <p:cTn id="7" dur="500"/>
                                        <p:tgtEl>
                                          <p:spTgt spid="10249"/>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10248"/>
                                        </p:tgtEl>
                                        <p:attrNameLst>
                                          <p:attrName>style.visibility</p:attrName>
                                        </p:attrNameLst>
                                      </p:cBhvr>
                                      <p:to>
                                        <p:strVal val="visible"/>
                                      </p:to>
                                    </p:set>
                                    <p:animEffect transition="in" filter="fade">
                                      <p:cBhvr>
                                        <p:cTn id="11" dur="500"/>
                                        <p:tgtEl>
                                          <p:spTgt spid="10248"/>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2133600"/>
            <a:ext cx="7132637"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投影片編號版面配置區 1"/>
          <p:cNvSpPr>
            <a:spLocks noGrp="1"/>
          </p:cNvSpPr>
          <p:nvPr>
            <p:ph type="sldNum" sz="quarter" idx="4294967295"/>
          </p:nvPr>
        </p:nvSpPr>
        <p:spPr>
          <a:xfrm>
            <a:off x="7099300" y="6356353"/>
            <a:ext cx="2311400" cy="365125"/>
          </a:xfrm>
          <a:noFill/>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33227EC4-D3BA-42DE-B0E0-5BF35FA173F6}" type="slidenum">
              <a:rPr lang="en-US" altLang="zh-TW" sz="1400" smtClean="0"/>
              <a:pPr eaLnBrk="1" hangingPunct="1"/>
              <a:t>26</a:t>
            </a:fld>
            <a:endParaRPr lang="en-US" altLang="zh-TW" sz="1400" smtClean="0"/>
          </a:p>
        </p:txBody>
      </p:sp>
      <p:sp>
        <p:nvSpPr>
          <p:cNvPr id="3" name="Rectangle 6"/>
          <p:cNvSpPr>
            <a:spLocks noChangeArrowheads="1"/>
          </p:cNvSpPr>
          <p:nvPr/>
        </p:nvSpPr>
        <p:spPr bwMode="auto">
          <a:xfrm>
            <a:off x="877888" y="138113"/>
            <a:ext cx="4919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10" name="AutoShape 52"/>
          <p:cNvSpPr>
            <a:spLocks noChangeArrowheads="1"/>
          </p:cNvSpPr>
          <p:nvPr/>
        </p:nvSpPr>
        <p:spPr bwMode="gray">
          <a:xfrm rot="10800000">
            <a:off x="-3175" y="765175"/>
            <a:ext cx="6611938" cy="63500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a:solidFill>
                  <a:schemeClr val="bg1"/>
                </a:solidFill>
                <a:latin typeface="標楷體" pitchFamily="65" charset="-120"/>
                <a:ea typeface="標楷體" pitchFamily="65" charset="-120"/>
              </a:rPr>
              <a:t>教師考核擷取表</a:t>
            </a:r>
            <a:r>
              <a:rPr lang="en-US" altLang="zh-TW" b="1">
                <a:solidFill>
                  <a:schemeClr val="bg1"/>
                </a:solidFill>
                <a:latin typeface="標楷體" pitchFamily="65" charset="-120"/>
                <a:ea typeface="標楷體" pitchFamily="65" charset="-120"/>
              </a:rPr>
              <a:t>7</a:t>
            </a:r>
            <a:r>
              <a:rPr lang="zh-TW" altLang="en-US" b="1">
                <a:solidFill>
                  <a:schemeClr val="bg1"/>
                </a:solidFill>
                <a:latin typeface="標楷體" pitchFamily="65" charset="-120"/>
                <a:ea typeface="標楷體" pitchFamily="65" charset="-120"/>
              </a:rPr>
              <a:t>教師資格表增列</a:t>
            </a:r>
            <a:r>
              <a:rPr lang="en-US" altLang="zh-TW" b="1">
                <a:solidFill>
                  <a:schemeClr val="bg1"/>
                </a:solidFill>
                <a:latin typeface="標楷體" pitchFamily="65" charset="-120"/>
                <a:ea typeface="標楷體" pitchFamily="65" charset="-120"/>
              </a:rPr>
              <a:t>"</a:t>
            </a:r>
            <a:r>
              <a:rPr lang="zh-TW" altLang="en-US" b="1">
                <a:solidFill>
                  <a:schemeClr val="bg1"/>
                </a:solidFill>
                <a:latin typeface="標楷體" pitchFamily="65" charset="-120"/>
                <a:ea typeface="標楷體" pitchFamily="65" charset="-120"/>
              </a:rPr>
              <a:t>主要科目</a:t>
            </a:r>
            <a:r>
              <a:rPr lang="en-US" altLang="zh-TW" b="1">
                <a:solidFill>
                  <a:schemeClr val="bg1"/>
                </a:solidFill>
                <a:latin typeface="標楷體" pitchFamily="65" charset="-120"/>
                <a:ea typeface="標楷體" pitchFamily="65" charset="-120"/>
              </a:rPr>
              <a:t>"</a:t>
            </a:r>
            <a:endParaRPr lang="zh-TW" altLang="zh-TW" b="1">
              <a:solidFill>
                <a:schemeClr val="bg1"/>
              </a:solidFill>
              <a:latin typeface="標楷體" pitchFamily="65" charset="-120"/>
              <a:ea typeface="標楷體" pitchFamily="65" charset="-120"/>
            </a:endParaRPr>
          </a:p>
        </p:txBody>
      </p:sp>
      <p:sp>
        <p:nvSpPr>
          <p:cNvPr id="9" name="圓角矩形 8"/>
          <p:cNvSpPr/>
          <p:nvPr/>
        </p:nvSpPr>
        <p:spPr bwMode="auto">
          <a:xfrm>
            <a:off x="56456" y="1570108"/>
            <a:ext cx="3442771" cy="499840"/>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個人子系統表</a:t>
            </a:r>
            <a:r>
              <a:rPr kumimoji="0" lang="en-US" altLang="zh-TW" sz="2000" b="1" kern="0" dirty="0">
                <a:solidFill>
                  <a:schemeClr val="bg1"/>
                </a:solidFill>
                <a:latin typeface="+mn-ea"/>
                <a:ea typeface="+mn-ea"/>
              </a:rPr>
              <a:t>7</a:t>
            </a:r>
            <a:r>
              <a:rPr kumimoji="0" lang="zh-TW" altLang="en-US" sz="2000" b="1" kern="0" dirty="0">
                <a:solidFill>
                  <a:schemeClr val="bg1"/>
                </a:solidFill>
                <a:latin typeface="+mn-ea"/>
                <a:ea typeface="+mn-ea"/>
              </a:rPr>
              <a:t>教師資格表</a:t>
            </a:r>
          </a:p>
        </p:txBody>
      </p:sp>
      <p:sp>
        <p:nvSpPr>
          <p:cNvPr id="2" name="向右箭號 1"/>
          <p:cNvSpPr/>
          <p:nvPr/>
        </p:nvSpPr>
        <p:spPr>
          <a:xfrm>
            <a:off x="1796306" y="5157192"/>
            <a:ext cx="1860550" cy="449262"/>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pic>
        <p:nvPicPr>
          <p:cNvPr id="11275"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913" y="2670175"/>
            <a:ext cx="59769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圓角矩形 10"/>
          <p:cNvSpPr/>
          <p:nvPr/>
        </p:nvSpPr>
        <p:spPr bwMode="auto">
          <a:xfrm>
            <a:off x="1014601" y="5877272"/>
            <a:ext cx="3111203" cy="750727"/>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kumimoji="0" lang="zh-TW" altLang="en-US" sz="2000" b="1" kern="0" dirty="0">
                <a:solidFill>
                  <a:schemeClr val="bg1"/>
                </a:solidFill>
                <a:latin typeface="+mn-ea"/>
                <a:ea typeface="+mn-ea"/>
              </a:rPr>
              <a:t>教職員成績考核資料維護</a:t>
            </a:r>
          </a:p>
        </p:txBody>
      </p:sp>
      <p:sp>
        <p:nvSpPr>
          <p:cNvPr id="12" name="雲朵形 11"/>
          <p:cNvSpPr/>
          <p:nvPr/>
        </p:nvSpPr>
        <p:spPr>
          <a:xfrm>
            <a:off x="5633591" y="1429220"/>
            <a:ext cx="4071937" cy="2627239"/>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kern="0" dirty="0">
                <a:solidFill>
                  <a:srgbClr val="FF0000"/>
                </a:solidFill>
                <a:latin typeface="+mn-ea"/>
              </a:rPr>
              <a:t>教師考核擷取個人資料時</a:t>
            </a:r>
            <a:r>
              <a:rPr kumimoji="0" lang="zh-TW" altLang="en-US" kern="0" dirty="0" smtClean="0">
                <a:solidFill>
                  <a:srgbClr val="FF0000"/>
                </a:solidFill>
                <a:latin typeface="+mn-ea"/>
              </a:rPr>
              <a:t>，讀取</a:t>
            </a:r>
            <a:r>
              <a:rPr kumimoji="0" lang="zh-TW" altLang="en-US" b="1" kern="0" dirty="0" smtClean="0">
                <a:solidFill>
                  <a:srgbClr val="FF0000"/>
                </a:solidFill>
                <a:latin typeface="+mn-ea"/>
              </a:rPr>
              <a:t>教師登記資料</a:t>
            </a:r>
            <a:r>
              <a:rPr kumimoji="0" lang="zh-TW" altLang="en-US" kern="0" dirty="0" smtClean="0">
                <a:solidFill>
                  <a:srgbClr val="FF0000"/>
                </a:solidFill>
                <a:latin typeface="+mn-ea"/>
              </a:rPr>
              <a:t>時增加</a:t>
            </a:r>
            <a:r>
              <a:rPr kumimoji="0" lang="zh-TW" altLang="en-US" kern="0" dirty="0">
                <a:solidFill>
                  <a:srgbClr val="FF0000"/>
                </a:solidFill>
                <a:latin typeface="+mn-ea"/>
              </a:rPr>
              <a:t>判斷</a:t>
            </a:r>
            <a:r>
              <a:rPr kumimoji="0" lang="zh-TW" altLang="en-US" b="1" kern="0" dirty="0">
                <a:solidFill>
                  <a:srgbClr val="FF0000"/>
                </a:solidFill>
                <a:latin typeface="+mn-ea"/>
              </a:rPr>
              <a:t>個人表七資料</a:t>
            </a:r>
            <a:r>
              <a:rPr kumimoji="0" lang="zh-TW" altLang="en-US" kern="0" dirty="0">
                <a:solidFill>
                  <a:srgbClr val="FF0000"/>
                </a:solidFill>
                <a:latin typeface="+mn-ea"/>
              </a:rPr>
              <a:t>是否勾選</a:t>
            </a:r>
            <a:r>
              <a:rPr kumimoji="0" lang="zh-TW" altLang="en-US" b="1" kern="0" dirty="0">
                <a:solidFill>
                  <a:srgbClr val="FF0000"/>
                </a:solidFill>
                <a:latin typeface="+mn-ea"/>
              </a:rPr>
              <a:t>主要</a:t>
            </a:r>
            <a:r>
              <a:rPr kumimoji="0" lang="zh-TW" altLang="en-US" b="1" kern="0" dirty="0" smtClean="0">
                <a:solidFill>
                  <a:srgbClr val="FF0000"/>
                </a:solidFill>
                <a:latin typeface="+mn-ea"/>
              </a:rPr>
              <a:t>科目</a:t>
            </a:r>
            <a:endParaRPr kumimoji="0" lang="zh-TW" altLang="en-US" b="1" kern="0" dirty="0">
              <a:solidFill>
                <a:srgbClr val="FF0000"/>
              </a:solidFill>
              <a:latin typeface="+mn-ea"/>
            </a:endParaRPr>
          </a:p>
        </p:txBody>
      </p:sp>
    </p:spTree>
    <p:extLst>
      <p:ext uri="{BB962C8B-B14F-4D97-AF65-F5344CB8AC3E}">
        <p14:creationId xmlns:p14="http://schemas.microsoft.com/office/powerpoint/2010/main" val="251654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500"/>
                                        <p:tgtEl>
                                          <p:spTgt spid="11275"/>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AutoShape 83"/>
          <p:cNvSpPr>
            <a:spLocks noChangeArrowheads="1"/>
          </p:cNvSpPr>
          <p:nvPr/>
        </p:nvSpPr>
        <p:spPr bwMode="auto">
          <a:xfrm>
            <a:off x="169863" y="836613"/>
            <a:ext cx="9577387" cy="4895850"/>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a:buClr>
                <a:srgbClr val="FF9900"/>
              </a:buClr>
              <a:buFont typeface="Wingdings" pitchFamily="2" charset="2"/>
              <a:buChar char="u"/>
            </a:pPr>
            <a:endParaRPr lang="zh-TW" altLang="en-US"/>
          </a:p>
        </p:txBody>
      </p:sp>
      <p:sp>
        <p:nvSpPr>
          <p:cNvPr id="4" name="文字方塊 7"/>
          <p:cNvSpPr txBox="1">
            <a:spLocks noChangeArrowheads="1"/>
          </p:cNvSpPr>
          <p:nvPr/>
        </p:nvSpPr>
        <p:spPr bwMode="auto">
          <a:xfrm>
            <a:off x="127000" y="1268413"/>
            <a:ext cx="957738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sz="2400">
                <a:solidFill>
                  <a:schemeClr val="tx1"/>
                </a:solidFill>
                <a:latin typeface="Times New Roman" pitchFamily="18" charset="0"/>
                <a:ea typeface="新細明體" pitchFamily="18" charset="-120"/>
              </a:defRPr>
            </a:lvl1pPr>
            <a:lvl2pPr marL="857250" indent="-457200" eaLnBrk="0" hangingPunct="0">
              <a:defRPr kumimoji="1" sz="2400">
                <a:solidFill>
                  <a:schemeClr val="tx1"/>
                </a:solidFill>
                <a:latin typeface="Times New Roman" pitchFamily="18" charset="0"/>
                <a:ea typeface="新細明體" pitchFamily="18" charset="-120"/>
              </a:defRPr>
            </a:lvl2pPr>
            <a:lvl3pPr marL="1371600" indent="-457200" eaLnBrk="0" hangingPunct="0">
              <a:defRPr kumimoji="1" sz="2400">
                <a:solidFill>
                  <a:schemeClr val="tx1"/>
                </a:solidFill>
                <a:latin typeface="Times New Roman" pitchFamily="18" charset="0"/>
                <a:ea typeface="新細明體" pitchFamily="18" charset="-120"/>
              </a:defRPr>
            </a:lvl3pPr>
            <a:lvl4pPr marL="1828800" indent="-457200" eaLnBrk="0" hangingPunct="0">
              <a:defRPr kumimoji="1" sz="2400">
                <a:solidFill>
                  <a:schemeClr val="tx1"/>
                </a:solidFill>
                <a:latin typeface="Times New Roman" pitchFamily="18" charset="0"/>
                <a:ea typeface="新細明體" pitchFamily="18" charset="-120"/>
              </a:defRPr>
            </a:lvl4pPr>
            <a:lvl5pPr marL="2286000" indent="-457200" eaLnBrk="0" hangingPunct="0">
              <a:defRPr kumimoji="1" sz="2400">
                <a:solidFill>
                  <a:schemeClr val="tx1"/>
                </a:solidFill>
                <a:latin typeface="Times New Roman" pitchFamily="18" charset="0"/>
                <a:ea typeface="新細明體" pitchFamily="18" charset="-120"/>
              </a:defRPr>
            </a:lvl5pPr>
            <a:lvl6pPr marL="27432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32004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6576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41148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 typeface="Wingdings" pitchFamily="2" charset="2"/>
              <a:buChar char="u"/>
            </a:pPr>
            <a:r>
              <a:rPr lang="zh-TW" altLang="en-US" sz="2800" dirty="0">
                <a:latin typeface="標楷體" pitchFamily="65" charset="-120"/>
                <a:ea typeface="標楷體" pitchFamily="65" charset="-120"/>
              </a:rPr>
              <a:t>差</a:t>
            </a:r>
            <a:r>
              <a:rPr lang="zh-TW" altLang="en-US" sz="2800" dirty="0" smtClean="0">
                <a:latin typeface="標楷體" pitchFamily="65" charset="-120"/>
                <a:ea typeface="標楷體" pitchFamily="65" charset="-120"/>
              </a:rPr>
              <a:t>勤管理</a:t>
            </a:r>
            <a:r>
              <a:rPr lang="zh-TW" altLang="zh-TW" sz="2800" dirty="0" smtClean="0">
                <a:latin typeface="標楷體" pitchFamily="65" charset="-120"/>
                <a:ea typeface="標楷體" pitchFamily="65" charset="-120"/>
              </a:rPr>
              <a:t>子系統</a:t>
            </a:r>
            <a:endParaRPr lang="zh-TW" altLang="zh-TW" sz="2800" dirty="0">
              <a:latin typeface="標楷體" pitchFamily="65" charset="-120"/>
              <a:ea typeface="標楷體" pitchFamily="65" charset="-120"/>
            </a:endParaRPr>
          </a:p>
          <a:p>
            <a:pPr lvl="1">
              <a:spcBef>
                <a:spcPts val="1200"/>
              </a:spcBef>
              <a:buFont typeface="Times New Roman" pitchFamily="18" charset="0"/>
              <a:buAutoNum type="arabicPeriod"/>
            </a:pPr>
            <a:r>
              <a:rPr lang="zh-TW" altLang="en-US" sz="2000" dirty="0">
                <a:latin typeface="標楷體" pitchFamily="65" charset="-120"/>
                <a:ea typeface="標楷體" pitchFamily="65" charset="-120"/>
              </a:rPr>
              <a:t>請假作業</a:t>
            </a:r>
            <a:r>
              <a:rPr lang="zh-TW" altLang="en-US" sz="2000" dirty="0" smtClean="0">
                <a:latin typeface="標楷體" pitchFamily="65" charset="-120"/>
                <a:ea typeface="標楷體" pitchFamily="65" charset="-120"/>
              </a:rPr>
              <a:t>輸入於選取</a:t>
            </a:r>
            <a:r>
              <a:rPr lang="zh-TW" altLang="en-US" sz="2000" dirty="0">
                <a:latin typeface="標楷體" pitchFamily="65" charset="-120"/>
                <a:ea typeface="標楷體" pitchFamily="65" charset="-120"/>
              </a:rPr>
              <a:t>喪假或婚假時，若已有該假別同一關係人資料，增加顯示之前輸入之事實發生日</a:t>
            </a:r>
            <a:r>
              <a:rPr lang="zh-TW" altLang="zh-TW" sz="2000" dirty="0">
                <a:latin typeface="標楷體" pitchFamily="65" charset="-120"/>
                <a:ea typeface="標楷體" pitchFamily="65" charset="-120"/>
              </a:rPr>
              <a:t>。</a:t>
            </a:r>
          </a:p>
          <a:p>
            <a:pPr lvl="1">
              <a:spcBef>
                <a:spcPts val="1200"/>
              </a:spcBef>
              <a:buFont typeface="Times New Roman" pitchFamily="18" charset="0"/>
              <a:buAutoNum type="arabicPeriod"/>
            </a:pPr>
            <a:r>
              <a:rPr lang="zh-TW" altLang="en-US" sz="2000" dirty="0">
                <a:latin typeface="標楷體" pitchFamily="65" charset="-120"/>
                <a:ea typeface="標楷體" pitchFamily="65" charset="-120"/>
              </a:rPr>
              <a:t>差勤</a:t>
            </a:r>
            <a:r>
              <a:rPr lang="zh-TW" altLang="en-US" sz="2000" dirty="0" smtClean="0">
                <a:latin typeface="標楷體" pitchFamily="65" charset="-120"/>
                <a:ea typeface="標楷體" pitchFamily="65" charset="-120"/>
              </a:rPr>
              <a:t>報表條件輸入介面，</a:t>
            </a:r>
            <a:r>
              <a:rPr lang="zh-TW" altLang="en-US" sz="2000" dirty="0">
                <a:latin typeface="標楷體" pitchFamily="65" charset="-120"/>
                <a:ea typeface="標楷體" pitchFamily="65" charset="-120"/>
              </a:rPr>
              <a:t>有關單位選項</a:t>
            </a:r>
            <a:r>
              <a:rPr lang="zh-TW" altLang="en-US" sz="2000" dirty="0" smtClean="0">
                <a:latin typeface="標楷體" pitchFamily="65" charset="-120"/>
                <a:ea typeface="標楷體" pitchFamily="65" charset="-120"/>
              </a:rPr>
              <a:t>原為</a:t>
            </a:r>
            <a:r>
              <a:rPr lang="zh-TW" altLang="en-US" sz="2000" dirty="0">
                <a:latin typeface="標楷體" pitchFamily="65" charset="-120"/>
                <a:ea typeface="標楷體" pitchFamily="65" charset="-120"/>
              </a:rPr>
              <a:t>起迄方式調整為清單方式，以供選取 </a:t>
            </a:r>
            <a:r>
              <a:rPr lang="zh-TW" altLang="zh-TW" sz="2000" dirty="0">
                <a:latin typeface="標楷體" pitchFamily="65" charset="-120"/>
                <a:ea typeface="標楷體" pitchFamily="65" charset="-120"/>
              </a:rPr>
              <a:t>。</a:t>
            </a:r>
          </a:p>
          <a:p>
            <a:pPr lvl="1">
              <a:spcBef>
                <a:spcPts val="1200"/>
              </a:spcBef>
              <a:buFont typeface="Times New Roman" pitchFamily="18" charset="0"/>
              <a:buAutoNum type="arabicPeriod"/>
            </a:pPr>
            <a:r>
              <a:rPr lang="zh-TW" altLang="en-US" sz="2000" dirty="0">
                <a:latin typeface="標楷體" pitchFamily="65" charset="-120"/>
                <a:ea typeface="標楷體" pitchFamily="65" charset="-120"/>
              </a:rPr>
              <a:t>請假資料維護若輸入</a:t>
            </a:r>
            <a:r>
              <a:rPr lang="zh-TW" altLang="en-US" sz="2000" dirty="0" smtClean="0">
                <a:latin typeface="標楷體" pitchFamily="65" charset="-120"/>
                <a:ea typeface="標楷體" pitchFamily="65" charset="-120"/>
              </a:rPr>
              <a:t>事、病假</a:t>
            </a:r>
            <a:r>
              <a:rPr lang="zh-TW" altLang="en-US" sz="2000" dirty="0">
                <a:latin typeface="標楷體" pitchFamily="65" charset="-120"/>
                <a:ea typeface="標楷體" pitchFamily="65" charset="-120"/>
              </a:rPr>
              <a:t>者，</a:t>
            </a:r>
            <a:r>
              <a:rPr lang="zh-TW" altLang="en-US" sz="2000" dirty="0" smtClean="0">
                <a:latin typeface="標楷體" pitchFamily="65" charset="-120"/>
                <a:ea typeface="標楷體" pitchFamily="65" charset="-120"/>
              </a:rPr>
              <a:t>增加「不</a:t>
            </a:r>
            <a:r>
              <a:rPr lang="zh-TW" altLang="en-US" sz="2000" dirty="0">
                <a:latin typeface="標楷體" pitchFamily="65" charset="-120"/>
                <a:ea typeface="標楷體" pitchFamily="65" charset="-120"/>
              </a:rPr>
              <a:t>列入年度事病假日數及考績</a:t>
            </a:r>
            <a:r>
              <a:rPr lang="zh-TW" altLang="en-US" sz="2000" dirty="0" smtClean="0">
                <a:latin typeface="標楷體" pitchFamily="65" charset="-120"/>
                <a:ea typeface="標楷體" pitchFamily="65" charset="-120"/>
              </a:rPr>
              <a:t>計算」欄位</a:t>
            </a:r>
            <a:r>
              <a:rPr lang="zh-TW" altLang="en-US" sz="2000" dirty="0">
                <a:latin typeface="標楷體" pitchFamily="65" charset="-120"/>
                <a:ea typeface="標楷體" pitchFamily="65" charset="-120"/>
              </a:rPr>
              <a:t>勾</a:t>
            </a:r>
            <a:r>
              <a:rPr lang="zh-TW" altLang="en-US" sz="2000" dirty="0" smtClean="0">
                <a:latin typeface="標楷體" pitchFamily="65" charset="-120"/>
                <a:ea typeface="標楷體" pitchFamily="65" charset="-120"/>
              </a:rPr>
              <a:t>選</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，如有</a:t>
            </a:r>
            <a:r>
              <a:rPr lang="zh-TW" altLang="en-US" sz="2000" dirty="0">
                <a:latin typeface="標楷體" pitchFamily="65" charset="-120"/>
                <a:ea typeface="標楷體" pitchFamily="65" charset="-120"/>
              </a:rPr>
              <a:t>勾</a:t>
            </a:r>
            <a:r>
              <a:rPr lang="zh-TW" altLang="en-US" sz="2000" dirty="0" smtClean="0">
                <a:latin typeface="標楷體" pitchFamily="65" charset="-120"/>
                <a:ea typeface="標楷體" pitchFamily="65" charset="-120"/>
              </a:rPr>
              <a:t>選時，存檔後將不納入員工</a:t>
            </a:r>
            <a:r>
              <a:rPr lang="zh-TW" altLang="en-US" sz="2000" dirty="0">
                <a:latin typeface="標楷體" pitchFamily="65" charset="-120"/>
                <a:ea typeface="標楷體" pitchFamily="65" charset="-120"/>
              </a:rPr>
              <a:t>勤惰</a:t>
            </a:r>
            <a:r>
              <a:rPr lang="zh-TW" altLang="en-US" sz="2000" dirty="0" smtClean="0">
                <a:latin typeface="標楷體" pitchFamily="65" charset="-120"/>
                <a:ea typeface="標楷體" pitchFamily="65" charset="-120"/>
              </a:rPr>
              <a:t>統計計算，並於個人請假紀錄一覽表備註</a:t>
            </a:r>
            <a:r>
              <a:rPr lang="zh-TW" altLang="en-US" sz="2000" dirty="0">
                <a:latin typeface="標楷體" pitchFamily="65" charset="-120"/>
                <a:ea typeface="標楷體" pitchFamily="65" charset="-120"/>
              </a:rPr>
              <a:t>帶出此勾選說明，重新統計等相關</a:t>
            </a:r>
            <a:r>
              <a:rPr lang="zh-TW" altLang="en-US" sz="2000" dirty="0" smtClean="0">
                <a:latin typeface="標楷體" pitchFamily="65" charset="-120"/>
                <a:ea typeface="標楷體" pitchFamily="65" charset="-120"/>
              </a:rPr>
              <a:t>作業亦將配合</a:t>
            </a:r>
            <a:r>
              <a:rPr lang="zh-TW" altLang="en-US" sz="2000" dirty="0">
                <a:latin typeface="標楷體" pitchFamily="65" charset="-120"/>
                <a:ea typeface="標楷體" pitchFamily="65" charset="-120"/>
              </a:rPr>
              <a:t>調整 </a:t>
            </a:r>
            <a:r>
              <a:rPr lang="zh-TW" altLang="zh-TW" sz="2000" dirty="0">
                <a:latin typeface="標楷體" pitchFamily="65" charset="-120"/>
                <a:ea typeface="標楷體" pitchFamily="65" charset="-120"/>
              </a:rPr>
              <a:t>。</a:t>
            </a:r>
          </a:p>
          <a:p>
            <a:pPr lvl="1">
              <a:spcBef>
                <a:spcPts val="1200"/>
              </a:spcBef>
              <a:buFont typeface="Times New Roman" pitchFamily="18" charset="0"/>
              <a:buNone/>
            </a:pPr>
            <a:endParaRPr lang="zh-TW" altLang="zh-TW" sz="2000" dirty="0">
              <a:latin typeface="標楷體" pitchFamily="65" charset="-120"/>
              <a:ea typeface="標楷體" pitchFamily="65" charset="-120"/>
            </a:endParaRPr>
          </a:p>
        </p:txBody>
      </p:sp>
      <p:sp>
        <p:nvSpPr>
          <p:cNvPr id="5"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pPr>
            <a:r>
              <a:rPr lang="zh-TW" altLang="en-US" sz="2800" dirty="0">
                <a:latin typeface="標楷體" pitchFamily="65" charset="-120"/>
                <a:ea typeface="標楷體" pitchFamily="65" charset="-120"/>
              </a:rPr>
              <a:t>差</a:t>
            </a:r>
            <a:r>
              <a:rPr lang="zh-TW" altLang="en-US" sz="2800" dirty="0" smtClean="0">
                <a:latin typeface="標楷體" pitchFamily="65" charset="-120"/>
                <a:ea typeface="標楷體" pitchFamily="65" charset="-120"/>
              </a:rPr>
              <a:t>勤管理</a:t>
            </a:r>
            <a:r>
              <a:rPr lang="zh-TW" altLang="zh-TW" sz="2800" dirty="0" smtClean="0">
                <a:latin typeface="標楷體" pitchFamily="65" charset="-120"/>
                <a:ea typeface="標楷體" pitchFamily="65" charset="-120"/>
              </a:rPr>
              <a:t>子系統</a:t>
            </a:r>
            <a:endParaRPr lang="zh-TW" altLang="zh-TW" sz="2000" dirty="0">
              <a:latin typeface="標楷體" pitchFamily="65" charset="-120"/>
              <a:ea typeface="標楷體" pitchFamily="65" charset="-120"/>
            </a:endParaRPr>
          </a:p>
        </p:txBody>
      </p:sp>
    </p:spTree>
    <p:extLst>
      <p:ext uri="{BB962C8B-B14F-4D97-AF65-F5344CB8AC3E}">
        <p14:creationId xmlns:p14="http://schemas.microsoft.com/office/powerpoint/2010/main" val="58145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40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2900363"/>
            <a:ext cx="9432925" cy="336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640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908050"/>
            <a:ext cx="30003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TW" altLang="en-US"/>
          </a:p>
        </p:txBody>
      </p:sp>
      <p:sp>
        <p:nvSpPr>
          <p:cNvPr id="7" name="Rectangle 6"/>
          <p:cNvSpPr>
            <a:spLocks noChangeArrowheads="1"/>
          </p:cNvSpPr>
          <p:nvPr/>
        </p:nvSpPr>
        <p:spPr bwMode="auto">
          <a:xfrm>
            <a:off x="969963" y="107950"/>
            <a:ext cx="513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pPr>
            <a:r>
              <a:rPr lang="zh-TW" altLang="en-US" sz="2800" dirty="0">
                <a:latin typeface="標楷體" pitchFamily="65" charset="-120"/>
                <a:ea typeface="標楷體" pitchFamily="65" charset="-120"/>
              </a:rPr>
              <a:t>差</a:t>
            </a:r>
            <a:r>
              <a:rPr lang="zh-TW" altLang="en-US" sz="2800" dirty="0" smtClean="0">
                <a:latin typeface="標楷體" pitchFamily="65" charset="-120"/>
                <a:ea typeface="標楷體" pitchFamily="65" charset="-120"/>
              </a:rPr>
              <a:t>勤管理</a:t>
            </a:r>
            <a:r>
              <a:rPr lang="zh-TW" altLang="zh-TW" sz="2800" dirty="0" smtClean="0">
                <a:latin typeface="標楷體" pitchFamily="65" charset="-120"/>
                <a:ea typeface="標楷體" pitchFamily="65" charset="-120"/>
              </a:rPr>
              <a:t>子系統</a:t>
            </a:r>
            <a:endParaRPr lang="zh-TW" altLang="zh-TW" sz="2000" dirty="0">
              <a:latin typeface="標楷體" pitchFamily="65" charset="-120"/>
              <a:ea typeface="標楷體" pitchFamily="65" charset="-120"/>
            </a:endParaRPr>
          </a:p>
        </p:txBody>
      </p:sp>
      <p:sp>
        <p:nvSpPr>
          <p:cNvPr id="6" name="雲朵形 5"/>
          <p:cNvSpPr/>
          <p:nvPr/>
        </p:nvSpPr>
        <p:spPr>
          <a:xfrm>
            <a:off x="4376936" y="981075"/>
            <a:ext cx="5472608" cy="2160687"/>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dirty="0">
                <a:solidFill>
                  <a:srgbClr val="FF0000"/>
                </a:solidFill>
                <a:ea typeface="標楷體" pitchFamily="65" charset="-120"/>
              </a:rPr>
              <a:t>喪假、婚假：</a:t>
            </a:r>
          </a:p>
          <a:p>
            <a:pPr algn="ctr" eaLnBrk="1" hangingPunct="1"/>
            <a:r>
              <a:rPr lang="zh-TW" altLang="en-US" sz="2000" dirty="0">
                <a:solidFill>
                  <a:srgbClr val="FF0000"/>
                </a:solidFill>
                <a:ea typeface="標楷體" pitchFamily="65" charset="-120"/>
              </a:rPr>
              <a:t>相同關係人，輸入第二筆請假資料，</a:t>
            </a:r>
          </a:p>
          <a:p>
            <a:pPr algn="ctr" eaLnBrk="1" hangingPunct="1"/>
            <a:r>
              <a:rPr lang="zh-TW" altLang="en-US" b="1" dirty="0">
                <a:solidFill>
                  <a:srgbClr val="FF0000"/>
                </a:solidFill>
                <a:ea typeface="標楷體" pitchFamily="65" charset="-120"/>
              </a:rPr>
              <a:t>系統自動帶出事實發生日</a:t>
            </a:r>
            <a:r>
              <a:rPr lang="zh-TW" altLang="zh-TW" sz="2000" dirty="0">
                <a:solidFill>
                  <a:srgbClr val="FF0000"/>
                </a:solidFill>
                <a:ea typeface="標楷體" pitchFamily="65" charset="-120"/>
              </a:rPr>
              <a:t>。</a:t>
            </a:r>
            <a:endParaRPr lang="zh-TW" altLang="en-US" sz="2000" dirty="0">
              <a:solidFill>
                <a:srgbClr val="FF0000"/>
              </a:solidFill>
              <a:ea typeface="標楷體" pitchFamily="65" charset="-120"/>
            </a:endParaRPr>
          </a:p>
        </p:txBody>
      </p:sp>
      <p:sp>
        <p:nvSpPr>
          <p:cNvPr id="5" name="矩形 4"/>
          <p:cNvSpPr/>
          <p:nvPr/>
        </p:nvSpPr>
        <p:spPr>
          <a:xfrm>
            <a:off x="1568450" y="836613"/>
            <a:ext cx="1728788" cy="288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5" name="AutoShape 52"/>
          <p:cNvSpPr>
            <a:spLocks noChangeArrowheads="1"/>
          </p:cNvSpPr>
          <p:nvPr/>
        </p:nvSpPr>
        <p:spPr bwMode="gray">
          <a:xfrm rot="10800000">
            <a:off x="2649538" y="5949950"/>
            <a:ext cx="4175125" cy="617538"/>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a:solidFill>
                  <a:schemeClr val="bg1"/>
                </a:solidFill>
                <a:latin typeface="標楷體" pitchFamily="65" charset="-120"/>
                <a:ea typeface="標楷體" pitchFamily="65" charset="-120"/>
              </a:rPr>
              <a:t>節省承辦人員校對資料時間</a:t>
            </a:r>
            <a:endParaRPr lang="zh-TW" altLang="zh-TW" b="1">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9413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969963" y="107950"/>
            <a:ext cx="5135562" cy="584200"/>
          </a:xfrm>
          <a:prstGeom prst="rect">
            <a:avLst/>
          </a:prstGeom>
          <a:noFill/>
          <a:ln>
            <a:noFill/>
          </a:ln>
          <a:extLst/>
        </p:spPr>
        <p:txBody>
          <a:bodyPr anchor="ctr"/>
          <a:lstStyle/>
          <a:p>
            <a:r>
              <a:rPr lang="zh-TW" altLang="en-US" sz="3600" b="1" dirty="0">
                <a:latin typeface="+mj-lt"/>
                <a:ea typeface="+mj-ea"/>
                <a:cs typeface="+mj-cs"/>
              </a:rPr>
              <a:t>各子系統增修功能</a:t>
            </a:r>
          </a:p>
        </p:txBody>
      </p:sp>
      <p:sp>
        <p:nvSpPr>
          <p:cNvPr id="4" name="文字方塊 3"/>
          <p:cNvSpPr txBox="1">
            <a:spLocks noChangeArrowheads="1"/>
          </p:cNvSpPr>
          <p:nvPr/>
        </p:nvSpPr>
        <p:spPr bwMode="auto">
          <a:xfrm>
            <a:off x="6931025" y="169863"/>
            <a:ext cx="2708275" cy="523875"/>
          </a:xfrm>
          <a:prstGeom prst="rect">
            <a:avLst/>
          </a:prstGeom>
          <a:blipFill>
            <a:blip r:embed="rId3"/>
            <a:tile tx="0" ty="0" sx="100000" sy="100000" flip="none" algn="tl"/>
          </a:blip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任免遷調</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5"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p:spPr>
        <p:txBody>
          <a:bodyPr wrap="none" anchor="ctr">
            <a:spAutoFit/>
          </a:bodyPr>
          <a:lstStyle/>
          <a:p>
            <a:pPr>
              <a:defRPr/>
            </a:pPr>
            <a:endParaRPr lang="zh-TW" altLang="en-US"/>
          </a:p>
        </p:txBody>
      </p:sp>
      <p:pic>
        <p:nvPicPr>
          <p:cNvPr id="41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00213"/>
            <a:ext cx="32099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2"/>
          <p:cNvSpPr>
            <a:spLocks noChangeArrowheads="1"/>
          </p:cNvSpPr>
          <p:nvPr/>
        </p:nvSpPr>
        <p:spPr bwMode="gray">
          <a:xfrm rot="10800000">
            <a:off x="6321425" y="908050"/>
            <a:ext cx="3384550" cy="504825"/>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p>
            <a:pPr algn="ctr">
              <a:defRPr/>
            </a:pPr>
            <a:r>
              <a:rPr lang="zh-TW" altLang="en-US" b="1" dirty="0">
                <a:solidFill>
                  <a:schemeClr val="bg1"/>
                </a:solidFill>
                <a:latin typeface="標楷體" pitchFamily="65" charset="-120"/>
                <a:ea typeface="標楷體" pitchFamily="65" charset="-120"/>
              </a:rPr>
              <a:t>任免令函明細維護作業</a:t>
            </a:r>
            <a:endParaRPr lang="zh-TW" altLang="zh-TW" b="1" dirty="0">
              <a:solidFill>
                <a:schemeClr val="bg1"/>
              </a:solidFill>
              <a:latin typeface="標楷體" pitchFamily="65" charset="-120"/>
              <a:ea typeface="標楷體" pitchFamily="65" charset="-120"/>
            </a:endParaRPr>
          </a:p>
        </p:txBody>
      </p:sp>
      <p:sp>
        <p:nvSpPr>
          <p:cNvPr id="14" name="矩形 13"/>
          <p:cNvSpPr/>
          <p:nvPr/>
        </p:nvSpPr>
        <p:spPr>
          <a:xfrm>
            <a:off x="416496" y="908720"/>
            <a:ext cx="5832648" cy="707886"/>
          </a:xfrm>
          <a:prstGeom prst="rect">
            <a:avLst/>
          </a:prstGeom>
        </p:spPr>
        <p:txBody>
          <a:bodyPr>
            <a:spAutoFit/>
          </a:bodyPr>
          <a:lstStyle/>
          <a:p>
            <a:pPr marL="0" lvl="5">
              <a:spcBef>
                <a:spcPts val="1200"/>
              </a:spcBef>
              <a:defRPr/>
            </a:pPr>
            <a:r>
              <a:rPr lang="en-US" altLang="zh-TW" sz="2000" dirty="0">
                <a:latin typeface="+mn-ea"/>
                <a:ea typeface="+mn-ea"/>
              </a:rPr>
              <a:t>1.</a:t>
            </a:r>
            <a:r>
              <a:rPr lang="zh-TW" altLang="zh-TW" sz="2000" dirty="0">
                <a:latin typeface="+mn-ea"/>
                <a:ea typeface="+mn-ea"/>
              </a:rPr>
              <a:t>任免令</a:t>
            </a:r>
            <a:r>
              <a:rPr lang="en-US" altLang="zh-TW" sz="2000" dirty="0">
                <a:latin typeface="+mn-ea"/>
                <a:ea typeface="+mn-ea"/>
              </a:rPr>
              <a:t>(</a:t>
            </a:r>
            <a:r>
              <a:rPr lang="zh-TW" altLang="zh-TW" sz="2000" dirty="0">
                <a:latin typeface="+mn-ea"/>
                <a:ea typeface="+mn-ea"/>
              </a:rPr>
              <a:t>函</a:t>
            </a:r>
            <a:r>
              <a:rPr lang="en-US" altLang="zh-TW" sz="2000" dirty="0">
                <a:latin typeface="+mn-ea"/>
                <a:ea typeface="+mn-ea"/>
              </a:rPr>
              <a:t>)</a:t>
            </a:r>
            <a:r>
              <a:rPr lang="zh-TW" altLang="zh-TW" sz="2000" dirty="0">
                <a:latin typeface="+mn-ea"/>
                <a:ea typeface="+mn-ea"/>
              </a:rPr>
              <a:t>案件維護作業若文稿類型為</a:t>
            </a:r>
            <a:r>
              <a:rPr lang="zh-TW" altLang="zh-TW" sz="2000" b="1" dirty="0">
                <a:latin typeface="+mn-ea"/>
                <a:ea typeface="+mn-ea"/>
              </a:rPr>
              <a:t>派免兼令</a:t>
            </a:r>
            <a:r>
              <a:rPr lang="zh-TW" altLang="zh-TW" sz="2000" dirty="0">
                <a:latin typeface="+mn-ea"/>
                <a:ea typeface="+mn-ea"/>
              </a:rPr>
              <a:t>，明細資料同一人可輸入</a:t>
            </a:r>
            <a:r>
              <a:rPr lang="en-US" altLang="zh-TW" sz="2000" dirty="0">
                <a:latin typeface="+mn-ea"/>
                <a:ea typeface="+mn-ea"/>
              </a:rPr>
              <a:t>2</a:t>
            </a:r>
            <a:r>
              <a:rPr lang="zh-TW" altLang="zh-TW" sz="2000" dirty="0">
                <a:latin typeface="+mn-ea"/>
                <a:ea typeface="+mn-ea"/>
              </a:rPr>
              <a:t>筆資料。</a:t>
            </a:r>
            <a:endParaRPr lang="en-US" altLang="zh-TW" sz="2000" dirty="0">
              <a:latin typeface="+mn-ea"/>
              <a:ea typeface="+mn-ea"/>
            </a:endParaRPr>
          </a:p>
        </p:txBody>
      </p:sp>
      <p:pic>
        <p:nvPicPr>
          <p:cNvPr id="410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2420938"/>
            <a:ext cx="68865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88" y="4508500"/>
            <a:ext cx="670083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2413" y="5013325"/>
            <a:ext cx="31146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雲朵形 10"/>
          <p:cNvSpPr/>
          <p:nvPr/>
        </p:nvSpPr>
        <p:spPr>
          <a:xfrm>
            <a:off x="6033120" y="4365625"/>
            <a:ext cx="3872880" cy="1727200"/>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1800" dirty="0">
                <a:solidFill>
                  <a:srgbClr val="FF0000"/>
                </a:solidFill>
                <a:latin typeface="+mn-ea"/>
              </a:rPr>
              <a:t>文稿類型為</a:t>
            </a:r>
            <a:r>
              <a:rPr lang="zh-TW" altLang="zh-TW" sz="1800" b="1" dirty="0">
                <a:solidFill>
                  <a:srgbClr val="FF0000"/>
                </a:solidFill>
                <a:latin typeface="+mn-ea"/>
              </a:rPr>
              <a:t>派免兼令</a:t>
            </a:r>
            <a:endParaRPr lang="en-US" altLang="zh-TW" sz="1800" dirty="0">
              <a:solidFill>
                <a:srgbClr val="FF0000"/>
              </a:solidFill>
            </a:endParaRPr>
          </a:p>
          <a:p>
            <a:pPr algn="ctr">
              <a:defRPr/>
            </a:pPr>
            <a:r>
              <a:rPr lang="zh-TW" altLang="en-US" sz="1800" dirty="0">
                <a:solidFill>
                  <a:srgbClr val="FF0000"/>
                </a:solidFill>
              </a:rPr>
              <a:t>同一文稿</a:t>
            </a:r>
            <a:r>
              <a:rPr lang="zh-TW" altLang="en-US" sz="1800" dirty="0" smtClean="0">
                <a:solidFill>
                  <a:srgbClr val="FF0000"/>
                </a:solidFill>
              </a:rPr>
              <a:t>編號同一個可以有</a:t>
            </a:r>
            <a:r>
              <a:rPr lang="zh-TW" altLang="en-US" sz="1800" dirty="0">
                <a:solidFill>
                  <a:srgbClr val="FF0000"/>
                </a:solidFill>
              </a:rPr>
              <a:t>兩筆</a:t>
            </a:r>
            <a:r>
              <a:rPr lang="zh-TW" altLang="en-US" sz="1800" dirty="0" smtClean="0">
                <a:solidFill>
                  <a:srgbClr val="FF0000"/>
                </a:solidFill>
              </a:rPr>
              <a:t>資料，並且在儲存</a:t>
            </a:r>
            <a:r>
              <a:rPr lang="zh-TW" altLang="en-US" sz="1800" dirty="0">
                <a:solidFill>
                  <a:srgbClr val="FF0000"/>
                </a:solidFill>
              </a:rPr>
              <a:t>時會提醒承辦人</a:t>
            </a:r>
            <a:endParaRPr lang="zh-TW" altLang="en-US" sz="1800" b="1" dirty="0">
              <a:solidFill>
                <a:srgbClr val="FF0000"/>
              </a:solidFill>
            </a:endParaRPr>
          </a:p>
        </p:txBody>
      </p:sp>
      <p:sp>
        <p:nvSpPr>
          <p:cNvPr id="16" name="矩形 15"/>
          <p:cNvSpPr/>
          <p:nvPr/>
        </p:nvSpPr>
        <p:spPr>
          <a:xfrm>
            <a:off x="2360613" y="2997200"/>
            <a:ext cx="504825" cy="287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8" name="弧形向右箭號 17"/>
          <p:cNvSpPr>
            <a:spLocks noChangeArrowheads="1"/>
          </p:cNvSpPr>
          <p:nvPr/>
        </p:nvSpPr>
        <p:spPr bwMode="auto">
          <a:xfrm rot="-557704">
            <a:off x="144463" y="3697288"/>
            <a:ext cx="801687" cy="1846262"/>
          </a:xfrm>
          <a:prstGeom prst="curvedRightArrow">
            <a:avLst>
              <a:gd name="adj1" fmla="val 25407"/>
              <a:gd name="adj2" fmla="val 65496"/>
              <a:gd name="adj3" fmla="val 49903"/>
            </a:avLst>
          </a:prstGeom>
          <a:solidFill>
            <a:schemeClr val="accent1"/>
          </a:solidFill>
          <a:ln w="9525" algn="ctr">
            <a:solidFill>
              <a:schemeClr val="tx1"/>
            </a:solidFill>
            <a:round/>
            <a:headEnd/>
            <a:tailEnd/>
          </a:ln>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endParaRPr lang="zh-TW" altLang="en-US" sz="1800">
              <a:solidFill>
                <a:schemeClr val="bg1"/>
              </a:solidFill>
              <a:latin typeface="Arial" charset="0"/>
              <a:ea typeface="標楷體" pitchFamily="65" charset="-120"/>
            </a:endParaRPr>
          </a:p>
        </p:txBody>
      </p:sp>
    </p:spTree>
    <p:extLst>
      <p:ext uri="{BB962C8B-B14F-4D97-AF65-F5344CB8AC3E}">
        <p14:creationId xmlns:p14="http://schemas.microsoft.com/office/powerpoint/2010/main" val="340524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fade">
                                      <p:cBhvr>
                                        <p:cTn id="7" dur="500"/>
                                        <p:tgtEl>
                                          <p:spTgt spid="41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7"/>
                                        </p:tgtEl>
                                        <p:attrNameLst>
                                          <p:attrName>style.visibility</p:attrName>
                                        </p:attrNameLst>
                                      </p:cBhvr>
                                      <p:to>
                                        <p:strVal val="visible"/>
                                      </p:to>
                                    </p:set>
                                    <p:animEffect transition="in" filter="fade">
                                      <p:cBhvr>
                                        <p:cTn id="11" dur="500"/>
                                        <p:tgtEl>
                                          <p:spTgt spid="410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78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908050"/>
            <a:ext cx="28765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0788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2997200"/>
            <a:ext cx="8208963"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07876"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fld id="{64344918-6216-4974-8392-8AE03FAFB0AD}" type="slidenum">
              <a:rPr lang="en-US" altLang="zh-TW" sz="1400"/>
              <a:pPr algn="r" eaLnBrk="1" hangingPunct="1"/>
              <a:t>29</a:t>
            </a:fld>
            <a:endParaRPr lang="en-US" altLang="zh-TW" sz="1400"/>
          </a:p>
        </p:txBody>
      </p:sp>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TW" altLang="en-US"/>
          </a:p>
        </p:txBody>
      </p:sp>
      <p:sp>
        <p:nvSpPr>
          <p:cNvPr id="7" name="Rectangle 6"/>
          <p:cNvSpPr>
            <a:spLocks noChangeArrowheads="1"/>
          </p:cNvSpPr>
          <p:nvPr/>
        </p:nvSpPr>
        <p:spPr bwMode="auto">
          <a:xfrm>
            <a:off x="969963" y="107950"/>
            <a:ext cx="513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pPr>
            <a:r>
              <a:rPr lang="zh-TW" altLang="en-US" sz="2800" dirty="0">
                <a:latin typeface="標楷體" pitchFamily="65" charset="-120"/>
                <a:ea typeface="標楷體" pitchFamily="65" charset="-120"/>
              </a:rPr>
              <a:t>差</a:t>
            </a:r>
            <a:r>
              <a:rPr lang="zh-TW" altLang="en-US" sz="2800" dirty="0" smtClean="0">
                <a:latin typeface="標楷體" pitchFamily="65" charset="-120"/>
                <a:ea typeface="標楷體" pitchFamily="65" charset="-120"/>
              </a:rPr>
              <a:t>勤管理</a:t>
            </a:r>
            <a:r>
              <a:rPr lang="zh-TW" altLang="zh-TW" sz="2800" dirty="0" smtClean="0">
                <a:latin typeface="標楷體" pitchFamily="65" charset="-120"/>
                <a:ea typeface="標楷體" pitchFamily="65" charset="-120"/>
              </a:rPr>
              <a:t>子系統</a:t>
            </a:r>
            <a:endParaRPr lang="zh-TW" altLang="zh-TW" sz="2000" dirty="0">
              <a:latin typeface="標楷體" pitchFamily="65" charset="-120"/>
              <a:ea typeface="標楷體" pitchFamily="65" charset="-120"/>
            </a:endParaRPr>
          </a:p>
        </p:txBody>
      </p:sp>
      <p:sp>
        <p:nvSpPr>
          <p:cNvPr id="5" name="矩形 4"/>
          <p:cNvSpPr/>
          <p:nvPr/>
        </p:nvSpPr>
        <p:spPr>
          <a:xfrm>
            <a:off x="1568450" y="1412875"/>
            <a:ext cx="1728788" cy="288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3" name="雲朵形 12"/>
          <p:cNvSpPr/>
          <p:nvPr/>
        </p:nvSpPr>
        <p:spPr>
          <a:xfrm>
            <a:off x="5961063" y="4868863"/>
            <a:ext cx="3678237" cy="1446212"/>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dirty="0">
                <a:solidFill>
                  <a:srgbClr val="FF0000"/>
                </a:solidFill>
                <a:ea typeface="標楷體" pitchFamily="65" charset="-120"/>
              </a:rPr>
              <a:t>可彈性選取</a:t>
            </a:r>
            <a:r>
              <a:rPr lang="zh-TW" altLang="en-US" sz="2000" dirty="0">
                <a:solidFill>
                  <a:srgbClr val="FF0000"/>
                </a:solidFill>
                <a:ea typeface="標楷體" pitchFamily="65" charset="-120"/>
              </a:rPr>
              <a:t>單位</a:t>
            </a:r>
            <a:r>
              <a:rPr lang="zh-TW" altLang="en-US" sz="2000" dirty="0" smtClean="0">
                <a:solidFill>
                  <a:srgbClr val="FF0000"/>
                </a:solidFill>
                <a:ea typeface="標楷體" pitchFamily="65" charset="-120"/>
              </a:rPr>
              <a:t>或科</a:t>
            </a:r>
            <a:r>
              <a:rPr lang="zh-TW" altLang="en-US" sz="2000" dirty="0">
                <a:solidFill>
                  <a:srgbClr val="FF0000"/>
                </a:solidFill>
                <a:ea typeface="標楷體" pitchFamily="65" charset="-120"/>
              </a:rPr>
              <a:t>課股別</a:t>
            </a:r>
            <a:r>
              <a:rPr lang="zh-TW" altLang="zh-TW" sz="2000" dirty="0">
                <a:solidFill>
                  <a:srgbClr val="FF0000"/>
                </a:solidFill>
                <a:ea typeface="標楷體" pitchFamily="65" charset="-120"/>
              </a:rPr>
              <a:t>。</a:t>
            </a:r>
            <a:endParaRPr lang="en-US" altLang="zh-TW" sz="2000" dirty="0">
              <a:solidFill>
                <a:srgbClr val="FF0000"/>
              </a:solidFill>
              <a:ea typeface="標楷體" pitchFamily="65" charset="-120"/>
            </a:endParaRPr>
          </a:p>
        </p:txBody>
      </p:sp>
      <p:sp>
        <p:nvSpPr>
          <p:cNvPr id="25" name="AutoShape 52"/>
          <p:cNvSpPr>
            <a:spLocks noChangeArrowheads="1"/>
          </p:cNvSpPr>
          <p:nvPr/>
        </p:nvSpPr>
        <p:spPr bwMode="gray">
          <a:xfrm rot="10800000">
            <a:off x="4399603" y="1085056"/>
            <a:ext cx="4679950" cy="151288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dirty="0">
                <a:solidFill>
                  <a:schemeClr val="bg1"/>
                </a:solidFill>
                <a:latin typeface="標楷體" pitchFamily="65" charset="-120"/>
                <a:ea typeface="標楷體" pitchFamily="65" charset="-120"/>
              </a:rPr>
              <a:t>針對科課股別眾多的機關，</a:t>
            </a:r>
          </a:p>
          <a:p>
            <a:pPr algn="ctr" eaLnBrk="1" hangingPunct="1"/>
            <a:r>
              <a:rPr lang="zh-TW" altLang="en-US" b="1" dirty="0">
                <a:solidFill>
                  <a:schemeClr val="bg1"/>
                </a:solidFill>
                <a:latin typeface="標楷體" pitchFamily="65" charset="-120"/>
                <a:ea typeface="標楷體" pitchFamily="65" charset="-120"/>
              </a:rPr>
              <a:t>可輕易篩選相關資料</a:t>
            </a:r>
            <a:r>
              <a:rPr lang="zh-TW" altLang="zh-TW" b="1" dirty="0">
                <a:solidFill>
                  <a:schemeClr val="bg1"/>
                </a:solidFill>
                <a:latin typeface="標楷體" pitchFamily="65" charset="-120"/>
                <a:ea typeface="標楷體" pitchFamily="65" charset="-120"/>
              </a:rPr>
              <a:t>。</a:t>
            </a:r>
            <a:endParaRPr lang="zh-TW" altLang="en-US" b="1" dirty="0">
              <a:solidFill>
                <a:schemeClr val="bg1"/>
              </a:solidFill>
              <a:latin typeface="標楷體" pitchFamily="65" charset="-120"/>
              <a:ea typeface="標楷體" pitchFamily="65" charset="-120"/>
            </a:endParaRPr>
          </a:p>
          <a:p>
            <a:pPr algn="ctr" eaLnBrk="1" hangingPunct="1"/>
            <a:r>
              <a:rPr lang="zh-TW" altLang="en-US" b="1" dirty="0">
                <a:solidFill>
                  <a:schemeClr val="bg1"/>
                </a:solidFill>
                <a:latin typeface="標楷體" pitchFamily="65" charset="-120"/>
                <a:ea typeface="標楷體" pitchFamily="65" charset="-120"/>
              </a:rPr>
              <a:t>（</a:t>
            </a:r>
            <a:r>
              <a:rPr lang="en-US" altLang="zh-TW" b="1" dirty="0">
                <a:solidFill>
                  <a:schemeClr val="bg1"/>
                </a:solidFill>
                <a:latin typeface="標楷體" pitchFamily="65" charset="-120"/>
                <a:ea typeface="標楷體" pitchFamily="65" charset="-120"/>
              </a:rPr>
              <a:t>ex.</a:t>
            </a:r>
            <a:r>
              <a:rPr lang="zh-TW" altLang="en-US" b="1" dirty="0">
                <a:solidFill>
                  <a:schemeClr val="bg1"/>
                </a:solidFill>
                <a:latin typeface="標楷體" pitchFamily="65" charset="-120"/>
                <a:ea typeface="標楷體" pitchFamily="65" charset="-120"/>
              </a:rPr>
              <a:t>消防局）</a:t>
            </a:r>
            <a:endParaRPr lang="zh-TW" altLang="zh-TW" b="1" dirty="0">
              <a:solidFill>
                <a:schemeClr val="bg1"/>
              </a:solidFill>
              <a:latin typeface="標楷體" pitchFamily="65" charset="-120"/>
              <a:ea typeface="標楷體" pitchFamily="65" charset="-120"/>
            </a:endParaRPr>
          </a:p>
        </p:txBody>
      </p:sp>
      <p:sp>
        <p:nvSpPr>
          <p:cNvPr id="26640" name="文字方塊 20"/>
          <p:cNvSpPr txBox="1">
            <a:spLocks noChangeArrowheads="1"/>
          </p:cNvSpPr>
          <p:nvPr/>
        </p:nvSpPr>
        <p:spPr bwMode="auto">
          <a:xfrm>
            <a:off x="1497013" y="6396038"/>
            <a:ext cx="46085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2000" b="1">
                <a:solidFill>
                  <a:srgbClr val="FF0000"/>
                </a:solidFill>
              </a:rPr>
              <a:t>差勤相關報表，一併配合調整</a:t>
            </a:r>
            <a:endParaRPr lang="zh-TW" altLang="zh-TW" sz="2000" b="1">
              <a:solidFill>
                <a:srgbClr val="FF0000"/>
              </a:solidFill>
            </a:endParaRPr>
          </a:p>
        </p:txBody>
      </p:sp>
    </p:spTree>
    <p:extLst>
      <p:ext uri="{BB962C8B-B14F-4D97-AF65-F5344CB8AC3E}">
        <p14:creationId xmlns:p14="http://schemas.microsoft.com/office/powerpoint/2010/main" val="3162768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750"/>
                            </p:stCondLst>
                            <p:childTnLst>
                              <p:par>
                                <p:cTn id="15" presetID="10" presetClass="entr" presetSubtype="0" fill="hold" grpId="0" nodeType="afterEffect">
                                  <p:stCondLst>
                                    <p:cond delay="250"/>
                                  </p:stCondLst>
                                  <p:childTnLst>
                                    <p:set>
                                      <p:cBhvr>
                                        <p:cTn id="16" dur="1" fill="hold">
                                          <p:stCondLst>
                                            <p:cond delay="0"/>
                                          </p:stCondLst>
                                        </p:cTn>
                                        <p:tgtEl>
                                          <p:spTgt spid="26640"/>
                                        </p:tgtEl>
                                        <p:attrNameLst>
                                          <p:attrName>style.visibility</p:attrName>
                                        </p:attrNameLst>
                                      </p:cBhvr>
                                      <p:to>
                                        <p:strVal val="visible"/>
                                      </p:to>
                                    </p:set>
                                    <p:animEffect transition="in" filter="fade">
                                      <p:cBhvr>
                                        <p:cTn id="17" dur="5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664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931" name="Picture 11" descr="未命名"/>
          <p:cNvPicPr>
            <a:picLocks noChangeAspect="1" noChangeArrowheads="1"/>
          </p:cNvPicPr>
          <p:nvPr/>
        </p:nvPicPr>
        <p:blipFill>
          <a:blip r:embed="rId3">
            <a:extLst>
              <a:ext uri="{28A0092B-C50C-407E-A947-70E740481C1C}">
                <a14:useLocalDpi xmlns:a14="http://schemas.microsoft.com/office/drawing/2010/main" val="0"/>
              </a:ext>
            </a:extLst>
          </a:blip>
          <a:srcRect b="10484"/>
          <a:stretch>
            <a:fillRect/>
          </a:stretch>
        </p:blipFill>
        <p:spPr bwMode="auto">
          <a:xfrm>
            <a:off x="200025" y="2924175"/>
            <a:ext cx="921702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836613"/>
            <a:ext cx="30003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09924"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fld id="{FC22DD1E-763F-4489-9EEE-BF23C0970E08}" type="slidenum">
              <a:rPr lang="en-US" altLang="zh-TW" sz="1400"/>
              <a:pPr algn="r" eaLnBrk="1" hangingPunct="1"/>
              <a:t>30</a:t>
            </a:fld>
            <a:endParaRPr lang="en-US" altLang="zh-TW" sz="1400"/>
          </a:p>
        </p:txBody>
      </p:sp>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zh-TW" altLang="en-US"/>
          </a:p>
        </p:txBody>
      </p:sp>
      <p:sp>
        <p:nvSpPr>
          <p:cNvPr id="7" name="Rectangle 6"/>
          <p:cNvSpPr>
            <a:spLocks noChangeArrowheads="1"/>
          </p:cNvSpPr>
          <p:nvPr/>
        </p:nvSpPr>
        <p:spPr bwMode="auto">
          <a:xfrm>
            <a:off x="969963" y="107950"/>
            <a:ext cx="513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8" name="文字方塊 7"/>
          <p:cNvSpPr txBox="1">
            <a:spLocks noChangeArrowheads="1"/>
          </p:cNvSpPr>
          <p:nvPr/>
        </p:nvSpPr>
        <p:spPr bwMode="auto">
          <a:xfrm>
            <a:off x="6931025" y="169863"/>
            <a:ext cx="2708275" cy="523220"/>
          </a:xfrm>
          <a:prstGeom prst="rect">
            <a:avLst/>
          </a:prstGeom>
          <a:solidFill>
            <a:schemeClr val="bg1"/>
          </a:solidFill>
          <a:ln>
            <a:noFill/>
          </a:ln>
          <a:extLst/>
        </p:spPr>
        <p:txBody>
          <a:bodyPr>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pPr>
            <a:r>
              <a:rPr lang="zh-TW" altLang="en-US" sz="2800" dirty="0">
                <a:latin typeface="標楷體" pitchFamily="65" charset="-120"/>
                <a:ea typeface="標楷體" pitchFamily="65" charset="-120"/>
              </a:rPr>
              <a:t>差</a:t>
            </a:r>
            <a:r>
              <a:rPr lang="zh-TW" altLang="en-US" sz="2800" dirty="0" smtClean="0">
                <a:latin typeface="標楷體" pitchFamily="65" charset="-120"/>
                <a:ea typeface="標楷體" pitchFamily="65" charset="-120"/>
              </a:rPr>
              <a:t>勤管理</a:t>
            </a:r>
            <a:r>
              <a:rPr lang="zh-TW" altLang="zh-TW" sz="2800" dirty="0" smtClean="0">
                <a:latin typeface="標楷體" pitchFamily="65" charset="-120"/>
                <a:ea typeface="標楷體" pitchFamily="65" charset="-120"/>
              </a:rPr>
              <a:t>子系統</a:t>
            </a:r>
            <a:endParaRPr lang="zh-TW" altLang="zh-TW" sz="2000" dirty="0">
              <a:latin typeface="標楷體" pitchFamily="65" charset="-120"/>
              <a:ea typeface="標楷體" pitchFamily="65" charset="-120"/>
            </a:endParaRPr>
          </a:p>
        </p:txBody>
      </p:sp>
      <p:sp>
        <p:nvSpPr>
          <p:cNvPr id="5" name="矩形 4"/>
          <p:cNvSpPr/>
          <p:nvPr/>
        </p:nvSpPr>
        <p:spPr>
          <a:xfrm>
            <a:off x="1568450" y="765175"/>
            <a:ext cx="1728788" cy="288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3" name="雲朵形 12"/>
          <p:cNvSpPr/>
          <p:nvPr/>
        </p:nvSpPr>
        <p:spPr>
          <a:xfrm>
            <a:off x="4305300" y="1052513"/>
            <a:ext cx="5111750" cy="1735137"/>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dirty="0">
                <a:solidFill>
                  <a:srgbClr val="FF0000"/>
                </a:solidFill>
                <a:latin typeface="+mn-ea"/>
                <a:ea typeface="+mn-ea"/>
              </a:rPr>
              <a:t>事假、病假：才有</a:t>
            </a:r>
          </a:p>
          <a:p>
            <a:pPr algn="ctr" eaLnBrk="1" hangingPunct="1"/>
            <a:r>
              <a:rPr lang="zh-TW" altLang="en-US" b="1" dirty="0">
                <a:solidFill>
                  <a:srgbClr val="FF0000"/>
                </a:solidFill>
                <a:latin typeface="+mn-ea"/>
                <a:ea typeface="+mn-ea"/>
              </a:rPr>
              <a:t>「不列入年度事病假日及考績計算」</a:t>
            </a:r>
          </a:p>
          <a:p>
            <a:pPr algn="ctr" eaLnBrk="1" hangingPunct="1"/>
            <a:r>
              <a:rPr lang="zh-TW" altLang="en-US" sz="2000" dirty="0">
                <a:solidFill>
                  <a:srgbClr val="FF0000"/>
                </a:solidFill>
                <a:latin typeface="+mn-ea"/>
                <a:ea typeface="+mn-ea"/>
              </a:rPr>
              <a:t>的選項</a:t>
            </a:r>
            <a:endParaRPr lang="en-US" altLang="zh-TW" sz="2000" dirty="0">
              <a:solidFill>
                <a:srgbClr val="FF0000"/>
              </a:solidFill>
              <a:latin typeface="+mn-ea"/>
              <a:ea typeface="+mn-ea"/>
            </a:endParaRPr>
          </a:p>
        </p:txBody>
      </p:sp>
      <p:sp>
        <p:nvSpPr>
          <p:cNvPr id="25" name="AutoShape 52"/>
          <p:cNvSpPr>
            <a:spLocks noChangeArrowheads="1"/>
          </p:cNvSpPr>
          <p:nvPr/>
        </p:nvSpPr>
        <p:spPr bwMode="gray">
          <a:xfrm rot="10800000">
            <a:off x="5457825" y="5157788"/>
            <a:ext cx="4175125" cy="1008062"/>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b="1">
                <a:solidFill>
                  <a:schemeClr val="bg1"/>
                </a:solidFill>
                <a:ea typeface="標楷體" pitchFamily="65" charset="-120"/>
              </a:rPr>
              <a:t>事假</a:t>
            </a:r>
            <a:r>
              <a:rPr lang="zh-TW" altLang="zh-TW" sz="2000" b="1">
                <a:solidFill>
                  <a:schemeClr val="bg1"/>
                </a:solidFill>
                <a:ea typeface="標楷體" pitchFamily="65" charset="-120"/>
              </a:rPr>
              <a:t>、</a:t>
            </a:r>
            <a:r>
              <a:rPr lang="zh-TW" altLang="en-US" sz="2000" b="1">
                <a:solidFill>
                  <a:schemeClr val="bg1"/>
                </a:solidFill>
                <a:ea typeface="標楷體" pitchFamily="65" charset="-120"/>
              </a:rPr>
              <a:t>病假資料分開統計。</a:t>
            </a:r>
          </a:p>
          <a:p>
            <a:pPr algn="ctr" eaLnBrk="1" hangingPunct="1"/>
            <a:r>
              <a:rPr lang="zh-TW" altLang="en-US" sz="2000" b="1">
                <a:solidFill>
                  <a:schemeClr val="bg1"/>
                </a:solidFill>
                <a:ea typeface="標楷體" pitchFamily="65" charset="-120"/>
              </a:rPr>
              <a:t>清楚呈現是否列入考績計算</a:t>
            </a:r>
          </a:p>
        </p:txBody>
      </p:sp>
      <p:sp>
        <p:nvSpPr>
          <p:cNvPr id="26640" name="文字方塊 20"/>
          <p:cNvSpPr txBox="1">
            <a:spLocks noChangeArrowheads="1"/>
          </p:cNvSpPr>
          <p:nvPr/>
        </p:nvSpPr>
        <p:spPr bwMode="auto">
          <a:xfrm>
            <a:off x="849313" y="6396038"/>
            <a:ext cx="655161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a:spAutoFit/>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2000" b="1" dirty="0">
                <a:solidFill>
                  <a:srgbClr val="FF0000"/>
                </a:solidFill>
                <a:latin typeface="+mn-ea"/>
                <a:ea typeface="+mn-ea"/>
              </a:rPr>
              <a:t>差勤相關報表，一併配合調整（可自行選取是否印出）</a:t>
            </a:r>
            <a:endParaRPr lang="zh-TW" altLang="zh-TW" sz="2000" b="1" dirty="0">
              <a:solidFill>
                <a:srgbClr val="FF0000"/>
              </a:solidFill>
              <a:latin typeface="+mn-ea"/>
              <a:ea typeface="+mn-ea"/>
            </a:endParaRPr>
          </a:p>
        </p:txBody>
      </p:sp>
    </p:spTree>
    <p:extLst>
      <p:ext uri="{BB962C8B-B14F-4D97-AF65-F5344CB8AC3E}">
        <p14:creationId xmlns:p14="http://schemas.microsoft.com/office/powerpoint/2010/main" val="2701673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750"/>
                            </p:stCondLst>
                            <p:childTnLst>
                              <p:par>
                                <p:cTn id="15" presetID="10" presetClass="entr" presetSubtype="0" fill="hold" grpId="0" nodeType="afterEffect">
                                  <p:stCondLst>
                                    <p:cond delay="250"/>
                                  </p:stCondLst>
                                  <p:childTnLst>
                                    <p:set>
                                      <p:cBhvr>
                                        <p:cTn id="16" dur="1" fill="hold">
                                          <p:stCondLst>
                                            <p:cond delay="0"/>
                                          </p:stCondLst>
                                        </p:cTn>
                                        <p:tgtEl>
                                          <p:spTgt spid="26640"/>
                                        </p:tgtEl>
                                        <p:attrNameLst>
                                          <p:attrName>style.visibility</p:attrName>
                                        </p:attrNameLst>
                                      </p:cBhvr>
                                      <p:to>
                                        <p:strVal val="visible"/>
                                      </p:to>
                                    </p:set>
                                    <p:animEffect transition="in" filter="fade">
                                      <p:cBhvr>
                                        <p:cTn id="17" dur="5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P spid="2664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AutoShape 83"/>
          <p:cNvSpPr>
            <a:spLocks noChangeArrowheads="1"/>
          </p:cNvSpPr>
          <p:nvPr/>
        </p:nvSpPr>
        <p:spPr bwMode="auto">
          <a:xfrm>
            <a:off x="169863" y="836613"/>
            <a:ext cx="9577387" cy="5328691"/>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a:buClr>
                <a:srgbClr val="FF9900"/>
              </a:buClr>
              <a:buFont typeface="Wingdings" pitchFamily="2" charset="2"/>
              <a:buChar char="u"/>
            </a:pPr>
            <a:endParaRPr lang="zh-TW" altLang="en-US"/>
          </a:p>
        </p:txBody>
      </p:sp>
      <p:sp>
        <p:nvSpPr>
          <p:cNvPr id="4" name="文字方塊 7"/>
          <p:cNvSpPr txBox="1">
            <a:spLocks noChangeArrowheads="1"/>
          </p:cNvSpPr>
          <p:nvPr/>
        </p:nvSpPr>
        <p:spPr bwMode="auto">
          <a:xfrm>
            <a:off x="415925" y="1025525"/>
            <a:ext cx="90741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0"/>
              </a:spcBef>
              <a:defRPr kumimoji="1" sz="2400">
                <a:solidFill>
                  <a:schemeClr val="tx1"/>
                </a:solidFill>
                <a:latin typeface="Times New Roman" pitchFamily="18" charset="0"/>
                <a:ea typeface="新細明體" charset="-120"/>
              </a:defRPr>
            </a:lvl1pPr>
            <a:lvl2pPr marL="914400" indent="-457200">
              <a:spcBef>
                <a:spcPct val="0"/>
              </a:spcBef>
              <a:defRPr kumimoji="1" sz="2400">
                <a:solidFill>
                  <a:schemeClr val="tx1"/>
                </a:solidFill>
                <a:latin typeface="Times New Roman" pitchFamily="18" charset="0"/>
                <a:ea typeface="新細明體" charset="-120"/>
              </a:defRPr>
            </a:lvl2pPr>
            <a:lvl3pPr marL="1371600" indent="-457200">
              <a:spcBef>
                <a:spcPct val="0"/>
              </a:spcBef>
              <a:defRPr kumimoji="1" sz="2400">
                <a:solidFill>
                  <a:schemeClr val="tx1"/>
                </a:solidFill>
                <a:latin typeface="Times New Roman" pitchFamily="18" charset="0"/>
                <a:ea typeface="新細明體" charset="-120"/>
              </a:defRPr>
            </a:lvl3pPr>
            <a:lvl4pPr marL="1828800" indent="-457200">
              <a:spcBef>
                <a:spcPct val="0"/>
              </a:spcBef>
              <a:defRPr kumimoji="1" sz="2400">
                <a:solidFill>
                  <a:schemeClr val="tx1"/>
                </a:solidFill>
                <a:latin typeface="Times New Roman" pitchFamily="18" charset="0"/>
                <a:ea typeface="新細明體" charset="-120"/>
              </a:defRPr>
            </a:lvl4pPr>
            <a:lvl5pPr marL="2286000" indent="-457200">
              <a:spcBef>
                <a:spcPct val="0"/>
              </a:spcBef>
              <a:defRPr kumimoji="1" sz="2400">
                <a:solidFill>
                  <a:schemeClr val="tx1"/>
                </a:solidFill>
                <a:latin typeface="Times New Roman" pitchFamily="18" charset="0"/>
                <a:ea typeface="新細明體" charset="-120"/>
              </a:defRPr>
            </a:lvl5pPr>
            <a:lvl6pPr marL="2743200" indent="-4572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3200400" indent="-4572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657600" indent="-4572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4114800" indent="-4572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buClr>
                <a:srgbClr val="FF9900"/>
              </a:buClr>
              <a:buFont typeface="Wingdings" pitchFamily="2" charset="2"/>
              <a:buChar char="u"/>
            </a:pPr>
            <a:r>
              <a:rPr lang="zh-TW" altLang="zh-TW" sz="2800" dirty="0">
                <a:latin typeface="標楷體" pitchFamily="65" charset="-120"/>
                <a:ea typeface="標楷體" pitchFamily="65" charset="-120"/>
              </a:rPr>
              <a:t>統計作業子系統</a:t>
            </a:r>
          </a:p>
          <a:p>
            <a:pPr lvl="1">
              <a:spcBef>
                <a:spcPts val="600"/>
              </a:spcBef>
              <a:buFont typeface="Times New Roman" pitchFamily="18" charset="0"/>
              <a:buAutoNum type="arabicPeriod"/>
            </a:pPr>
            <a:r>
              <a:rPr lang="zh-TW" altLang="en-US" sz="2000" dirty="0" smtClean="0">
                <a:latin typeface="標楷體" pitchFamily="65" charset="-120"/>
                <a:ea typeface="標楷體" pitchFamily="65" charset="-120"/>
              </a:rPr>
              <a:t>於進行一般</a:t>
            </a:r>
            <a:r>
              <a:rPr lang="zh-TW" altLang="en-US" sz="2000" dirty="0">
                <a:latin typeface="標楷體" pitchFamily="65" charset="-120"/>
                <a:ea typeface="標楷體" pitchFamily="65" charset="-120"/>
              </a:rPr>
              <a:t>統計及季</a:t>
            </a:r>
            <a:r>
              <a:rPr lang="zh-TW" altLang="en-US" sz="2000" dirty="0" smtClean="0">
                <a:latin typeface="標楷體" pitchFamily="65" charset="-120"/>
                <a:ea typeface="標楷體" pitchFamily="65" charset="-120"/>
              </a:rPr>
              <a:t>報表之官</a:t>
            </a:r>
            <a:r>
              <a:rPr lang="zh-TW" altLang="en-US" sz="2000" dirty="0">
                <a:latin typeface="標楷體" pitchFamily="65" charset="-120"/>
                <a:ea typeface="標楷體" pitchFamily="65" charset="-120"/>
              </a:rPr>
              <a:t>等性別</a:t>
            </a:r>
            <a:r>
              <a:rPr lang="zh-TW" altLang="en-US" sz="2000" dirty="0" smtClean="0">
                <a:latin typeface="標楷體" pitchFamily="65" charset="-120"/>
                <a:ea typeface="標楷體" pitchFamily="65" charset="-120"/>
              </a:rPr>
              <a:t>統計時，</a:t>
            </a:r>
            <a:r>
              <a:rPr lang="zh-TW" altLang="en-US" sz="2000" dirty="0">
                <a:latin typeface="標楷體" pitchFamily="65" charset="-120"/>
                <a:ea typeface="標楷體" pitchFamily="65" charset="-120"/>
              </a:rPr>
              <a:t>增加主管及非主管統計功能。</a:t>
            </a:r>
          </a:p>
          <a:p>
            <a:pPr lvl="1">
              <a:spcBef>
                <a:spcPts val="600"/>
              </a:spcBef>
              <a:buFont typeface="Times New Roman" pitchFamily="18" charset="0"/>
              <a:buAutoNum type="arabicPeriod"/>
            </a:pPr>
            <a:endParaRPr lang="zh-TW" altLang="zh-TW" sz="2000" dirty="0">
              <a:latin typeface="標楷體" pitchFamily="65" charset="-120"/>
              <a:ea typeface="標楷體" pitchFamily="65" charset="-120"/>
            </a:endParaRPr>
          </a:p>
          <a:p>
            <a:pPr lvl="1">
              <a:spcBef>
                <a:spcPts val="600"/>
              </a:spcBef>
              <a:buFont typeface="Times New Roman" pitchFamily="18" charset="0"/>
              <a:buAutoNum type="arabicPeriod"/>
            </a:pPr>
            <a:r>
              <a:rPr lang="zh-TW" altLang="zh-TW" sz="2000" dirty="0">
                <a:latin typeface="標楷體" pitchFamily="65" charset="-120"/>
                <a:ea typeface="標楷體" pitchFamily="65" charset="-120"/>
              </a:rPr>
              <a:t>增加縣市年報產製公教人員職員統計表(</a:t>
            </a:r>
            <a:r>
              <a:rPr lang="zh-TW" altLang="zh-TW" sz="2000" dirty="0" smtClean="0">
                <a:latin typeface="標楷體" pitchFamily="65" charset="-120"/>
                <a:ea typeface="標楷體" pitchFamily="65" charset="-120"/>
              </a:rPr>
              <a:t>使用</a:t>
            </a:r>
            <a:r>
              <a:rPr lang="zh-TW" altLang="en-US" sz="2000" dirty="0" smtClean="0">
                <a:latin typeface="標楷體" pitchFamily="65" charset="-120"/>
                <a:ea typeface="標楷體" pitchFamily="65" charset="-120"/>
              </a:rPr>
              <a:t>縣地方政府</a:t>
            </a:r>
            <a:r>
              <a:rPr lang="zh-TW" altLang="zh-TW" sz="2000" dirty="0" smtClean="0">
                <a:latin typeface="標楷體" pitchFamily="65" charset="-120"/>
                <a:ea typeface="標楷體" pitchFamily="65" charset="-120"/>
              </a:rPr>
              <a:t>18分類</a:t>
            </a:r>
            <a:r>
              <a:rPr lang="zh-TW" altLang="en-US" sz="2000" dirty="0" smtClean="0">
                <a:latin typeface="標楷體" pitchFamily="65" charset="-120"/>
                <a:ea typeface="標楷體" pitchFamily="65" charset="-120"/>
              </a:rPr>
              <a:t>選項</a:t>
            </a:r>
            <a:r>
              <a:rPr lang="zh-TW" altLang="zh-TW" sz="2000" dirty="0" smtClean="0">
                <a:latin typeface="標楷體" pitchFamily="65" charset="-120"/>
                <a:ea typeface="標楷體" pitchFamily="65" charset="-120"/>
              </a:rPr>
              <a:t>)</a:t>
            </a:r>
            <a:r>
              <a:rPr lang="zh-TW" altLang="zh-TW" sz="2000" dirty="0">
                <a:latin typeface="標楷體" pitchFamily="65" charset="-120"/>
                <a:ea typeface="標楷體" pitchFamily="65" charset="-120"/>
              </a:rPr>
              <a:t>：</a:t>
            </a:r>
            <a:endParaRPr lang="zh-TW" altLang="en-US" sz="2000" dirty="0">
              <a:latin typeface="標楷體" pitchFamily="65" charset="-120"/>
              <a:ea typeface="標楷體" pitchFamily="65" charset="-120"/>
            </a:endParaRPr>
          </a:p>
          <a:p>
            <a:pPr lvl="2">
              <a:spcBef>
                <a:spcPts val="600"/>
              </a:spcBef>
              <a:buFont typeface="Times New Roman" pitchFamily="18" charset="0"/>
              <a:buAutoNum type="alphaUcPeriod"/>
            </a:pPr>
            <a:r>
              <a:rPr lang="zh-TW" altLang="zh-TW" sz="2000" dirty="0">
                <a:latin typeface="標楷體" pitchFamily="65" charset="-120"/>
                <a:ea typeface="標楷體" pitchFamily="65" charset="-120"/>
              </a:rPr>
              <a:t>各縣市所屬機關(構)學校正式職(教)員預算員額及員工實有員額</a:t>
            </a:r>
            <a:endParaRPr lang="zh-TW" altLang="en-US" sz="2000" dirty="0">
              <a:latin typeface="標楷體" pitchFamily="65" charset="-120"/>
              <a:ea typeface="標楷體" pitchFamily="65" charset="-120"/>
            </a:endParaRPr>
          </a:p>
          <a:p>
            <a:pPr lvl="2">
              <a:spcBef>
                <a:spcPts val="600"/>
              </a:spcBef>
              <a:buFont typeface="Times New Roman" pitchFamily="18" charset="0"/>
              <a:buNone/>
            </a:pPr>
            <a:r>
              <a:rPr lang="zh-TW" altLang="en-US" sz="2000" dirty="0">
                <a:latin typeface="標楷體" pitchFamily="65" charset="-120"/>
                <a:ea typeface="標楷體" pitchFamily="65" charset="-120"/>
              </a:rPr>
              <a:t>	</a:t>
            </a:r>
            <a:r>
              <a:rPr lang="zh-TW" altLang="zh-TW" sz="2000" dirty="0">
                <a:latin typeface="標楷體" pitchFamily="65" charset="-120"/>
                <a:ea typeface="標楷體" pitchFamily="65" charset="-120"/>
              </a:rPr>
              <a:t>(按機關)。</a:t>
            </a:r>
            <a:endParaRPr lang="zh-TW" altLang="en-US" sz="2000" dirty="0">
              <a:latin typeface="標楷體" pitchFamily="65" charset="-120"/>
              <a:ea typeface="標楷體" pitchFamily="65" charset="-120"/>
            </a:endParaRPr>
          </a:p>
          <a:p>
            <a:pPr lvl="2">
              <a:spcBef>
                <a:spcPts val="600"/>
              </a:spcBef>
              <a:buFont typeface="Times New Roman" pitchFamily="18" charset="0"/>
              <a:buAutoNum type="alphaUcPeriod" startAt="2"/>
            </a:pPr>
            <a:r>
              <a:rPr lang="zh-TW" altLang="zh-TW" sz="2000" dirty="0">
                <a:latin typeface="標楷體" pitchFamily="65" charset="-120"/>
                <a:ea typeface="標楷體" pitchFamily="65" charset="-120"/>
              </a:rPr>
              <a:t>各縣市所屬機關學校公教人員官等別、性別(按機關類別)。</a:t>
            </a:r>
            <a:endParaRPr lang="zh-TW" altLang="en-US" sz="2000" dirty="0">
              <a:latin typeface="標楷體" pitchFamily="65" charset="-120"/>
              <a:ea typeface="標楷體" pitchFamily="65" charset="-120"/>
            </a:endParaRPr>
          </a:p>
          <a:p>
            <a:pPr lvl="2">
              <a:spcBef>
                <a:spcPts val="600"/>
              </a:spcBef>
              <a:buFont typeface="Times New Roman" pitchFamily="18" charset="0"/>
              <a:buAutoNum type="alphaUcPeriod" startAt="2"/>
            </a:pPr>
            <a:r>
              <a:rPr lang="zh-TW" altLang="en-US" sz="2000" dirty="0">
                <a:latin typeface="標楷體" pitchFamily="65" charset="-120"/>
                <a:ea typeface="標楷體" pitchFamily="65" charset="-120"/>
              </a:rPr>
              <a:t>各縣市所屬機關學校公教人員</a:t>
            </a:r>
            <a:r>
              <a:rPr lang="zh-TW" altLang="en-US" sz="2000" dirty="0" smtClean="0">
                <a:latin typeface="標楷體" pitchFamily="65" charset="-120"/>
                <a:ea typeface="標楷體" pitchFamily="65" charset="-120"/>
              </a:rPr>
              <a:t>人數依學歷區分</a:t>
            </a:r>
            <a:r>
              <a:rPr lang="zh-TW" altLang="en-US" sz="2000" dirty="0">
                <a:latin typeface="標楷體" pitchFamily="65" charset="-120"/>
                <a:ea typeface="標楷體" pitchFamily="65" charset="-120"/>
              </a:rPr>
              <a:t>。</a:t>
            </a:r>
          </a:p>
          <a:p>
            <a:pPr lvl="2">
              <a:spcBef>
                <a:spcPts val="600"/>
              </a:spcBef>
              <a:buFont typeface="Times New Roman" pitchFamily="18" charset="0"/>
              <a:buAutoNum type="alphaUcPeriod" startAt="2"/>
            </a:pPr>
            <a:r>
              <a:rPr lang="zh-TW" altLang="en-US" sz="2000" dirty="0">
                <a:latin typeface="標楷體" pitchFamily="65" charset="-120"/>
                <a:ea typeface="標楷體" pitchFamily="65" charset="-120"/>
              </a:rPr>
              <a:t>各縣市所屬機關學校正式職</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教</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員</a:t>
            </a:r>
            <a:r>
              <a:rPr lang="zh-TW" altLang="en-US" sz="2000" dirty="0" smtClean="0">
                <a:latin typeface="標楷體" pitchFamily="65" charset="-120"/>
                <a:ea typeface="標楷體" pitchFamily="65" charset="-120"/>
              </a:rPr>
              <a:t>人數依年齡區分</a:t>
            </a:r>
            <a:r>
              <a:rPr lang="zh-TW" altLang="en-US" sz="2000" dirty="0">
                <a:latin typeface="標楷體" pitchFamily="65" charset="-120"/>
                <a:ea typeface="標楷體" pitchFamily="65" charset="-120"/>
              </a:rPr>
              <a:t>。</a:t>
            </a:r>
          </a:p>
          <a:p>
            <a:pPr lvl="1">
              <a:spcBef>
                <a:spcPts val="600"/>
              </a:spcBef>
              <a:buFont typeface="Times New Roman" pitchFamily="18" charset="0"/>
              <a:buAutoNum type="arabicPeriod"/>
            </a:pPr>
            <a:endParaRPr lang="zh-TW" altLang="zh-TW" sz="2000" dirty="0">
              <a:latin typeface="標楷體" pitchFamily="65" charset="-120"/>
              <a:ea typeface="標楷體" pitchFamily="65" charset="-120"/>
            </a:endParaRPr>
          </a:p>
          <a:p>
            <a:pPr lvl="1">
              <a:spcBef>
                <a:spcPts val="600"/>
              </a:spcBef>
              <a:buFont typeface="Times New Roman" pitchFamily="18" charset="0"/>
              <a:buAutoNum type="arabicPeriod"/>
            </a:pPr>
            <a:endParaRPr lang="zh-TW" altLang="zh-TW" sz="2000" dirty="0">
              <a:latin typeface="標楷體" pitchFamily="65" charset="-120"/>
              <a:ea typeface="標楷體" pitchFamily="65" charset="-120"/>
            </a:endParaRPr>
          </a:p>
        </p:txBody>
      </p:sp>
      <p:sp>
        <p:nvSpPr>
          <p:cNvPr id="5"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pic>
        <p:nvPicPr>
          <p:cNvPr id="20489" name="Picture 9" descr="圖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725" y="406400"/>
            <a:ext cx="3867150"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65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r" eaLnBrk="1" hangingPunct="1">
              <a:buFontTx/>
              <a:buNone/>
            </a:pPr>
            <a:fld id="{B624B2AE-538F-4F1B-8282-C7560583FA71}" type="slidenum">
              <a:rPr lang="en-US" altLang="zh-TW" sz="1400"/>
              <a:pPr algn="r" eaLnBrk="1" hangingPunct="1">
                <a:buFontTx/>
                <a:buNone/>
              </a:pPr>
              <a:t>32</a:t>
            </a:fld>
            <a:endParaRPr lang="en-US" altLang="zh-TW" sz="1400"/>
          </a:p>
        </p:txBody>
      </p:sp>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spcBef>
                <a:spcPct val="0"/>
              </a:spcBef>
              <a:buFontTx/>
              <a:buNone/>
              <a:defRPr/>
            </a:pPr>
            <a:endParaRPr lang="zh-TW" altLang="en-US" sz="2400">
              <a:latin typeface="Times New Roman" pitchFamily="18" charset="0"/>
              <a:ea typeface="新細明體" pitchFamily="18" charset="-120"/>
            </a:endParaRPr>
          </a:p>
        </p:txBody>
      </p:sp>
      <p:sp>
        <p:nvSpPr>
          <p:cNvPr id="7" name="Rectangle 6"/>
          <p:cNvSpPr>
            <a:spLocks noChangeArrowheads="1"/>
          </p:cNvSpPr>
          <p:nvPr/>
        </p:nvSpPr>
        <p:spPr bwMode="auto">
          <a:xfrm>
            <a:off x="969963" y="107950"/>
            <a:ext cx="513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pic>
        <p:nvPicPr>
          <p:cNvPr id="11368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9906000" cy="494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11" name="雲朵形 10"/>
          <p:cNvSpPr/>
          <p:nvPr/>
        </p:nvSpPr>
        <p:spPr>
          <a:xfrm>
            <a:off x="5384800" y="766763"/>
            <a:ext cx="4475163" cy="1798637"/>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lang="zh-TW" altLang="en-US" sz="2000" dirty="0" smtClean="0">
                <a:solidFill>
                  <a:srgbClr val="FF0000"/>
                </a:solidFill>
                <a:ea typeface="標楷體" pitchFamily="65" charset="-120"/>
              </a:rPr>
              <a:t>統計</a:t>
            </a:r>
            <a:r>
              <a:rPr lang="zh-TW" altLang="en-US" sz="2000" dirty="0">
                <a:solidFill>
                  <a:srgbClr val="FF0000"/>
                </a:solidFill>
                <a:ea typeface="標楷體" pitchFamily="65" charset="-120"/>
              </a:rPr>
              <a:t>項目</a:t>
            </a:r>
            <a:r>
              <a:rPr lang="en-US" altLang="zh-TW" sz="2000" dirty="0">
                <a:solidFill>
                  <a:srgbClr val="FF0000"/>
                </a:solidFill>
                <a:ea typeface="標楷體" pitchFamily="65" charset="-120"/>
              </a:rPr>
              <a:t>:</a:t>
            </a:r>
            <a:r>
              <a:rPr lang="zh-TW" altLang="en-US" sz="2000" dirty="0">
                <a:solidFill>
                  <a:srgbClr val="FF0000"/>
                </a:solidFill>
                <a:ea typeface="標楷體" pitchFamily="65" charset="-120"/>
              </a:rPr>
              <a:t>官等性別統計</a:t>
            </a:r>
            <a:br>
              <a:rPr lang="zh-TW" altLang="en-US" sz="2000" dirty="0">
                <a:solidFill>
                  <a:srgbClr val="FF0000"/>
                </a:solidFill>
                <a:ea typeface="標楷體" pitchFamily="65" charset="-120"/>
              </a:rPr>
            </a:br>
            <a:r>
              <a:rPr lang="zh-TW" altLang="en-US" sz="2000" dirty="0">
                <a:solidFill>
                  <a:srgbClr val="FF0000"/>
                </a:solidFill>
                <a:ea typeface="標楷體" pitchFamily="65" charset="-120"/>
              </a:rPr>
              <a:t>增加主管</a:t>
            </a:r>
            <a:r>
              <a:rPr lang="en-US" altLang="zh-TW" sz="2000" dirty="0">
                <a:solidFill>
                  <a:srgbClr val="FF0000"/>
                </a:solidFill>
                <a:ea typeface="標楷體" pitchFamily="65" charset="-120"/>
              </a:rPr>
              <a:t>/</a:t>
            </a:r>
            <a:r>
              <a:rPr lang="zh-TW" altLang="en-US" sz="2000" dirty="0">
                <a:solidFill>
                  <a:srgbClr val="FF0000"/>
                </a:solidFill>
                <a:ea typeface="標楷體" pitchFamily="65" charset="-120"/>
              </a:rPr>
              <a:t>非主管、性別</a:t>
            </a:r>
          </a:p>
          <a:p>
            <a:pPr algn="ctr" eaLnBrk="1" hangingPunct="1">
              <a:buFontTx/>
              <a:buNone/>
            </a:pPr>
            <a:r>
              <a:rPr lang="zh-TW" altLang="en-US" sz="2000" dirty="0">
                <a:solidFill>
                  <a:srgbClr val="FF0000"/>
                </a:solidFill>
                <a:ea typeface="標楷體" pitchFamily="65" charset="-120"/>
              </a:rPr>
              <a:t>統計功能</a:t>
            </a:r>
          </a:p>
        </p:txBody>
      </p:sp>
      <p:sp>
        <p:nvSpPr>
          <p:cNvPr id="113697" name="Line 33"/>
          <p:cNvSpPr>
            <a:spLocks noChangeShapeType="1"/>
          </p:cNvSpPr>
          <p:nvPr/>
        </p:nvSpPr>
        <p:spPr bwMode="auto">
          <a:xfrm>
            <a:off x="2720975" y="1341438"/>
            <a:ext cx="576263" cy="503237"/>
          </a:xfrm>
          <a:prstGeom prst="line">
            <a:avLst/>
          </a:prstGeom>
          <a:noFill/>
          <a:ln w="63500">
            <a:solidFill>
              <a:srgbClr val="0000FF"/>
            </a:solidFill>
            <a:round/>
            <a:headEnd/>
            <a:tailEnd type="triangle" w="med" len="med"/>
          </a:ln>
          <a:effectLst>
            <a:prstShdw prst="shdw17" dist="17961" dir="2700000">
              <a:srgbClr val="0000FF">
                <a:gamma/>
                <a:shade val="60000"/>
                <a:invGamma/>
              </a:srgbClr>
            </a:prstShdw>
          </a:effectLst>
          <a:extLst>
            <a:ext uri="{909E8E84-426E-40DD-AFC4-6F175D3DCCD1}">
              <a14:hiddenFill xmlns:a14="http://schemas.microsoft.com/office/drawing/2010/main">
                <a:noFill/>
              </a14:hiddenFill>
            </a:ext>
          </a:extLst>
        </p:spPr>
        <p:txBody>
          <a:bodyPr/>
          <a:lstStyle/>
          <a:p>
            <a:endParaRPr lang="zh-TW" altLang="en-US"/>
          </a:p>
        </p:txBody>
      </p:sp>
      <p:sp>
        <p:nvSpPr>
          <p:cNvPr id="113704" name="Rectangle 40"/>
          <p:cNvSpPr>
            <a:spLocks noChangeArrowheads="1"/>
          </p:cNvSpPr>
          <p:nvPr/>
        </p:nvSpPr>
        <p:spPr bwMode="auto">
          <a:xfrm>
            <a:off x="992188" y="2492375"/>
            <a:ext cx="504825" cy="288925"/>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pic>
        <p:nvPicPr>
          <p:cNvPr id="113700"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2579688"/>
            <a:ext cx="9906000" cy="426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pic>
      <p:pic>
        <p:nvPicPr>
          <p:cNvPr id="113703"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050"/>
            <a:ext cx="2638425"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22"/>
          <p:cNvSpPr>
            <a:spLocks noChangeArrowheads="1"/>
          </p:cNvSpPr>
          <p:nvPr/>
        </p:nvSpPr>
        <p:spPr bwMode="auto">
          <a:xfrm>
            <a:off x="0" y="908050"/>
            <a:ext cx="1365821" cy="358775"/>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4" name="AutoShape 52"/>
          <p:cNvSpPr>
            <a:spLocks noChangeArrowheads="1"/>
          </p:cNvSpPr>
          <p:nvPr/>
        </p:nvSpPr>
        <p:spPr bwMode="gray">
          <a:xfrm rot="10800000">
            <a:off x="5457824" y="5661818"/>
            <a:ext cx="4175125" cy="504031"/>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buFontTx/>
              <a:buNone/>
            </a:pPr>
            <a:r>
              <a:rPr lang="en-US" altLang="zh-TW" sz="2000" b="1" dirty="0">
                <a:solidFill>
                  <a:schemeClr val="bg1"/>
                </a:solidFill>
                <a:latin typeface="標楷體" pitchFamily="65" charset="-120"/>
                <a:ea typeface="標楷體" pitchFamily="65" charset="-120"/>
              </a:rPr>
              <a:t>Word/</a:t>
            </a:r>
            <a:r>
              <a:rPr lang="zh-TW" altLang="en-US" sz="2000" b="1" dirty="0">
                <a:solidFill>
                  <a:schemeClr val="bg1"/>
                </a:solidFill>
                <a:latin typeface="標楷體" pitchFamily="65" charset="-120"/>
                <a:ea typeface="標楷體" pitchFamily="65" charset="-120"/>
              </a:rPr>
              <a:t>E</a:t>
            </a:r>
            <a:r>
              <a:rPr lang="en-US" altLang="zh-TW" sz="2000" b="1" dirty="0" err="1">
                <a:solidFill>
                  <a:schemeClr val="bg1"/>
                </a:solidFill>
                <a:latin typeface="標楷體" pitchFamily="65" charset="-120"/>
                <a:ea typeface="標楷體" pitchFamily="65" charset="-120"/>
              </a:rPr>
              <a:t>xcel</a:t>
            </a:r>
            <a:r>
              <a:rPr lang="zh-TW" altLang="en-US" sz="2000" b="1" dirty="0">
                <a:solidFill>
                  <a:schemeClr val="bg1"/>
                </a:solidFill>
                <a:latin typeface="標楷體" pitchFamily="65" charset="-120"/>
                <a:ea typeface="標楷體" pitchFamily="65" charset="-120"/>
              </a:rPr>
              <a:t>格式皆配合調整</a:t>
            </a:r>
            <a:endParaRPr lang="zh-TW" altLang="zh-TW" sz="2000" b="1"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1440018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704"/>
                                        </p:tgtEl>
                                        <p:attrNameLst>
                                          <p:attrName>style.visibility</p:attrName>
                                        </p:attrNameLst>
                                      </p:cBhvr>
                                      <p:to>
                                        <p:strVal val="visible"/>
                                      </p:to>
                                    </p:set>
                                    <p:animEffect transition="in" filter="blinds(horizontal)">
                                      <p:cBhvr>
                                        <p:cTn id="7" dur="500"/>
                                        <p:tgtEl>
                                          <p:spTgt spid="1137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3700"/>
                                        </p:tgtEl>
                                        <p:attrNameLst>
                                          <p:attrName>style.visibility</p:attrName>
                                        </p:attrNameLst>
                                      </p:cBhvr>
                                      <p:to>
                                        <p:strVal val="visible"/>
                                      </p:to>
                                    </p:set>
                                    <p:animEffect transition="in" filter="blinds(horizontal)">
                                      <p:cBhvr>
                                        <p:cTn id="12" dur="500"/>
                                        <p:tgtEl>
                                          <p:spTgt spid="113700"/>
                                        </p:tgtEl>
                                      </p:cBhvr>
                                    </p:animEffect>
                                  </p:childTnLst>
                                </p:cTn>
                              </p:par>
                            </p:childTnLst>
                          </p:cTn>
                        </p:par>
                        <p:par>
                          <p:cTn id="13" fill="hold">
                            <p:stCondLst>
                              <p:cond delay="500"/>
                            </p:stCondLst>
                            <p:childTnLst>
                              <p:par>
                                <p:cTn id="14" presetID="42" presetClass="entr" presetSubtype="0" fill="hold" grpId="0" nodeType="afterEffect">
                                  <p:stCondLst>
                                    <p:cond delay="2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04"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r" eaLnBrk="1" hangingPunct="1">
              <a:buFontTx/>
              <a:buNone/>
            </a:pPr>
            <a:fld id="{826B49E9-EC85-43A3-A96B-6C3372E6FFC5}" type="slidenum">
              <a:rPr lang="en-US" altLang="zh-TW" sz="1400"/>
              <a:pPr algn="r" eaLnBrk="1" hangingPunct="1">
                <a:buFontTx/>
                <a:buNone/>
              </a:pPr>
              <a:t>33</a:t>
            </a:fld>
            <a:endParaRPr lang="en-US" altLang="zh-TW" sz="1400"/>
          </a:p>
        </p:txBody>
      </p:sp>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spcBef>
                <a:spcPct val="0"/>
              </a:spcBef>
              <a:buFontTx/>
              <a:buNone/>
              <a:defRPr/>
            </a:pPr>
            <a:endParaRPr lang="zh-TW" altLang="en-US" sz="2400">
              <a:latin typeface="Times New Roman" pitchFamily="18" charset="0"/>
              <a:ea typeface="新細明體" pitchFamily="18" charset="-120"/>
            </a:endParaRPr>
          </a:p>
        </p:txBody>
      </p:sp>
      <p:sp>
        <p:nvSpPr>
          <p:cNvPr id="7" name="Rectangle 6"/>
          <p:cNvSpPr>
            <a:spLocks noChangeArrowheads="1"/>
          </p:cNvSpPr>
          <p:nvPr/>
        </p:nvSpPr>
        <p:spPr bwMode="auto">
          <a:xfrm>
            <a:off x="969963" y="107950"/>
            <a:ext cx="513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pic>
        <p:nvPicPr>
          <p:cNvPr id="11470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6219825"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1470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66579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11" name="雲朵形 10"/>
          <p:cNvSpPr/>
          <p:nvPr/>
        </p:nvSpPr>
        <p:spPr>
          <a:xfrm>
            <a:off x="5889625" y="908050"/>
            <a:ext cx="4016375" cy="1368822"/>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lang="zh-TW" altLang="en-US" sz="2000" dirty="0" smtClean="0">
                <a:solidFill>
                  <a:srgbClr val="FF0000"/>
                </a:solidFill>
                <a:ea typeface="標楷體" pitchFamily="65" charset="-120"/>
              </a:rPr>
              <a:t>增加</a:t>
            </a:r>
            <a:r>
              <a:rPr lang="zh-TW" altLang="en-US" sz="2000" dirty="0">
                <a:solidFill>
                  <a:srgbClr val="FF0000"/>
                </a:solidFill>
                <a:ea typeface="標楷體" pitchFamily="65" charset="-120"/>
              </a:rPr>
              <a:t>主管</a:t>
            </a:r>
            <a:r>
              <a:rPr lang="en-US" altLang="zh-TW" sz="2000" dirty="0">
                <a:solidFill>
                  <a:srgbClr val="FF0000"/>
                </a:solidFill>
                <a:ea typeface="標楷體" pitchFamily="65" charset="-120"/>
              </a:rPr>
              <a:t>/</a:t>
            </a:r>
            <a:r>
              <a:rPr lang="zh-TW" altLang="en-US" sz="2000" dirty="0">
                <a:solidFill>
                  <a:srgbClr val="FF0000"/>
                </a:solidFill>
                <a:ea typeface="標楷體" pitchFamily="65" charset="-120"/>
              </a:rPr>
              <a:t>非主管、性別統計功能</a:t>
            </a:r>
            <a:endParaRPr lang="zh-TW" altLang="en-US" sz="2000" b="1" dirty="0">
              <a:solidFill>
                <a:srgbClr val="FF0000"/>
              </a:solidFill>
              <a:ea typeface="標楷體" pitchFamily="65" charset="-120"/>
            </a:endParaRPr>
          </a:p>
        </p:txBody>
      </p:sp>
      <p:sp>
        <p:nvSpPr>
          <p:cNvPr id="114710" name="Rectangle 22"/>
          <p:cNvSpPr>
            <a:spLocks noChangeArrowheads="1"/>
          </p:cNvSpPr>
          <p:nvPr/>
        </p:nvSpPr>
        <p:spPr bwMode="auto">
          <a:xfrm>
            <a:off x="415925" y="1557338"/>
            <a:ext cx="3457575" cy="287337"/>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14711" name="Text Box 23"/>
          <p:cNvSpPr txBox="1">
            <a:spLocks noChangeArrowheads="1"/>
          </p:cNvSpPr>
          <p:nvPr/>
        </p:nvSpPr>
        <p:spPr bwMode="auto">
          <a:xfrm>
            <a:off x="849313" y="1125538"/>
            <a:ext cx="28082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0"/>
              </a:spcBef>
              <a:defRPr kumimoji="1" sz="2400">
                <a:solidFill>
                  <a:schemeClr val="tx1"/>
                </a:solidFill>
                <a:latin typeface="Times New Roman" pitchFamily="18" charset="0"/>
                <a:ea typeface="新細明體" charset="-120"/>
              </a:defRPr>
            </a:lvl1pPr>
            <a:lvl2pPr>
              <a:spcBef>
                <a:spcPct val="0"/>
              </a:spcBef>
              <a:defRPr kumimoji="1" sz="2400">
                <a:solidFill>
                  <a:schemeClr val="tx1"/>
                </a:solidFill>
                <a:latin typeface="Times New Roman" pitchFamily="18" charset="0"/>
                <a:ea typeface="新細明體" charset="-120"/>
              </a:defRPr>
            </a:lvl2pPr>
            <a:lvl3pPr>
              <a:spcBef>
                <a:spcPct val="0"/>
              </a:spcBef>
              <a:defRPr kumimoji="1" sz="2400">
                <a:solidFill>
                  <a:schemeClr val="tx1"/>
                </a:solidFill>
                <a:latin typeface="Times New Roman" pitchFamily="18" charset="0"/>
                <a:ea typeface="新細明體" charset="-120"/>
              </a:defRPr>
            </a:lvl3pPr>
            <a:lvl4pPr>
              <a:spcBef>
                <a:spcPct val="0"/>
              </a:spcBef>
              <a:defRPr kumimoji="1" sz="2400">
                <a:solidFill>
                  <a:schemeClr val="tx1"/>
                </a:solidFill>
                <a:latin typeface="Times New Roman" pitchFamily="18" charset="0"/>
                <a:ea typeface="新細明體" charset="-120"/>
              </a:defRPr>
            </a:lvl4pPr>
            <a:lvl5pPr>
              <a:spcBef>
                <a:spcPct val="0"/>
              </a:spcBef>
              <a:defRPr kumimoji="1" sz="2400">
                <a:solidFill>
                  <a:schemeClr val="tx1"/>
                </a:solidFill>
                <a:latin typeface="Times New Roman" pitchFamily="18" charset="0"/>
                <a:ea typeface="新細明體" charset="-120"/>
              </a:defRPr>
            </a:lvl5pPr>
            <a:lvl6pPr eaLnBrk="0" fontAlgn="base" hangingPunct="0">
              <a:spcBef>
                <a:spcPct val="0"/>
              </a:spcBef>
              <a:spcAft>
                <a:spcPct val="0"/>
              </a:spcAft>
              <a:defRPr kumimoji="1" sz="2400">
                <a:solidFill>
                  <a:schemeClr val="tx1"/>
                </a:solidFill>
                <a:latin typeface="Times New Roman" pitchFamily="18" charset="0"/>
                <a:ea typeface="新細明體" charset="-120"/>
              </a:defRPr>
            </a:lvl6pPr>
            <a:lvl7pPr eaLnBrk="0" fontAlgn="base" hangingPunct="0">
              <a:spcBef>
                <a:spcPct val="0"/>
              </a:spcBef>
              <a:spcAft>
                <a:spcPct val="0"/>
              </a:spcAft>
              <a:defRPr kumimoji="1" sz="2400">
                <a:solidFill>
                  <a:schemeClr val="tx1"/>
                </a:solidFill>
                <a:latin typeface="Times New Roman" pitchFamily="18" charset="0"/>
                <a:ea typeface="新細明體" charset="-120"/>
              </a:defRPr>
            </a:lvl7pPr>
            <a:lvl8pPr eaLnBrk="0" fontAlgn="base" hangingPunct="0">
              <a:spcBef>
                <a:spcPct val="0"/>
              </a:spcBef>
              <a:spcAft>
                <a:spcPct val="0"/>
              </a:spcAft>
              <a:defRPr kumimoji="1" sz="2400">
                <a:solidFill>
                  <a:schemeClr val="tx1"/>
                </a:solidFill>
                <a:latin typeface="Times New Roman" pitchFamily="18" charset="0"/>
                <a:ea typeface="新細明體" charset="-120"/>
              </a:defRPr>
            </a:lvl8pPr>
            <a:lvl9pPr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spcBef>
                <a:spcPct val="50000"/>
              </a:spcBef>
              <a:buFontTx/>
              <a:buNone/>
            </a:pPr>
            <a:r>
              <a:rPr lang="zh-TW" altLang="en-US" sz="2000">
                <a:solidFill>
                  <a:srgbClr val="FF0101"/>
                </a:solidFill>
                <a:latin typeface="標楷體" pitchFamily="65" charset="-120"/>
                <a:ea typeface="標楷體" pitchFamily="65" charset="-120"/>
              </a:rPr>
              <a:t>* 以季別為統計區間</a:t>
            </a:r>
          </a:p>
        </p:txBody>
      </p:sp>
      <p:sp>
        <p:nvSpPr>
          <p:cNvPr id="114713" name="Rectangle 25"/>
          <p:cNvSpPr>
            <a:spLocks noChangeArrowheads="1"/>
          </p:cNvSpPr>
          <p:nvPr/>
        </p:nvSpPr>
        <p:spPr bwMode="auto">
          <a:xfrm>
            <a:off x="617538" y="3846513"/>
            <a:ext cx="360362" cy="147637"/>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pic>
        <p:nvPicPr>
          <p:cNvPr id="11471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08275"/>
            <a:ext cx="99060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2645385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713"/>
                                        </p:tgtEl>
                                        <p:attrNameLst>
                                          <p:attrName>style.visibility</p:attrName>
                                        </p:attrNameLst>
                                      </p:cBhvr>
                                      <p:to>
                                        <p:strVal val="visible"/>
                                      </p:to>
                                    </p:set>
                                    <p:animEffect transition="in" filter="blinds(horizontal)">
                                      <p:cBhvr>
                                        <p:cTn id="7" dur="500"/>
                                        <p:tgtEl>
                                          <p:spTgt spid="1147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4717"/>
                                        </p:tgtEl>
                                        <p:attrNameLst>
                                          <p:attrName>style.visibility</p:attrName>
                                        </p:attrNameLst>
                                      </p:cBhvr>
                                      <p:to>
                                        <p:strVal val="visible"/>
                                      </p:to>
                                    </p:set>
                                    <p:animEffect transition="in" filter="blinds(horizontal)">
                                      <p:cBhvr>
                                        <p:cTn id="12" dur="500"/>
                                        <p:tgtEl>
                                          <p:spTgt spid="114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r" eaLnBrk="1" hangingPunct="1">
              <a:buFontTx/>
              <a:buNone/>
            </a:pPr>
            <a:fld id="{285EA464-98A9-49A3-B623-A1F218FCB09A}" type="slidenum">
              <a:rPr lang="en-US" altLang="zh-TW" sz="1400"/>
              <a:pPr algn="r" eaLnBrk="1" hangingPunct="1">
                <a:buFontTx/>
                <a:buNone/>
              </a:pPr>
              <a:t>34</a:t>
            </a:fld>
            <a:endParaRPr lang="en-US" altLang="zh-TW" sz="1400"/>
          </a:p>
        </p:txBody>
      </p:sp>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spcBef>
                <a:spcPct val="0"/>
              </a:spcBef>
              <a:buFontTx/>
              <a:buNone/>
              <a:defRPr/>
            </a:pPr>
            <a:endParaRPr lang="zh-TW" altLang="en-US" sz="2400">
              <a:latin typeface="Times New Roman" pitchFamily="18" charset="0"/>
              <a:ea typeface="新細明體" pitchFamily="18" charset="-120"/>
            </a:endParaRPr>
          </a:p>
        </p:txBody>
      </p:sp>
      <p:sp>
        <p:nvSpPr>
          <p:cNvPr id="7" name="Rectangle 6"/>
          <p:cNvSpPr>
            <a:spLocks noChangeArrowheads="1"/>
          </p:cNvSpPr>
          <p:nvPr/>
        </p:nvSpPr>
        <p:spPr bwMode="auto">
          <a:xfrm>
            <a:off x="969963" y="107950"/>
            <a:ext cx="513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a:t>
            </a:r>
            <a:r>
              <a:rPr lang="zh-TW" altLang="en-US" sz="3600" b="1" dirty="0" smtClean="0"/>
              <a:t>功能</a:t>
            </a:r>
            <a:endParaRPr lang="zh-TW" altLang="en-US" sz="3600" b="1" dirty="0">
              <a:latin typeface="+mj-lt"/>
              <a:ea typeface="+mj-ea"/>
              <a:cs typeface="+mj-cs"/>
            </a:endParaRP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pic>
        <p:nvPicPr>
          <p:cNvPr id="11981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9100"/>
            <a:ext cx="9906000" cy="422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11" name="雲朵形 10"/>
          <p:cNvSpPr/>
          <p:nvPr/>
        </p:nvSpPr>
        <p:spPr>
          <a:xfrm>
            <a:off x="5673079" y="908050"/>
            <a:ext cx="3562201" cy="1727200"/>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lang="zh-TW" altLang="en-US" sz="2000" dirty="0" smtClean="0">
                <a:solidFill>
                  <a:srgbClr val="FF0000"/>
                </a:solidFill>
                <a:ea typeface="標楷體" pitchFamily="65" charset="-120"/>
              </a:rPr>
              <a:t>增加</a:t>
            </a:r>
            <a:r>
              <a:rPr lang="zh-TW" altLang="en-US" sz="2000" dirty="0">
                <a:solidFill>
                  <a:srgbClr val="FF0000"/>
                </a:solidFill>
                <a:ea typeface="標楷體" pitchFamily="65" charset="-120"/>
              </a:rPr>
              <a:t>縣市查報</a:t>
            </a:r>
            <a:r>
              <a:rPr lang="zh-TW" altLang="en-US" sz="2000" dirty="0" smtClean="0">
                <a:solidFill>
                  <a:srgbClr val="FF0000"/>
                </a:solidFill>
                <a:ea typeface="標楷體" pitchFamily="65" charset="-120"/>
              </a:rPr>
              <a:t>功能</a:t>
            </a:r>
            <a:endParaRPr lang="en-US" altLang="zh-TW" sz="2000" dirty="0" smtClean="0">
              <a:solidFill>
                <a:srgbClr val="FF0000"/>
              </a:solidFill>
              <a:ea typeface="標楷體" pitchFamily="65" charset="-120"/>
            </a:endParaRPr>
          </a:p>
          <a:p>
            <a:pPr algn="ctr" eaLnBrk="1" hangingPunct="1">
              <a:buFontTx/>
              <a:buNone/>
            </a:pPr>
            <a:r>
              <a:rPr lang="en-US" altLang="zh-TW" sz="2000" dirty="0" smtClean="0">
                <a:solidFill>
                  <a:srgbClr val="FF0000"/>
                </a:solidFill>
                <a:ea typeface="標楷體" pitchFamily="65" charset="-120"/>
              </a:rPr>
              <a:t>(</a:t>
            </a:r>
            <a:r>
              <a:rPr lang="zh-TW" altLang="en-US" sz="2000" dirty="0" smtClean="0">
                <a:solidFill>
                  <a:srgbClr val="FF0000"/>
                </a:solidFill>
                <a:ea typeface="標楷體" pitchFamily="65" charset="-120"/>
              </a:rPr>
              <a:t>提供</a:t>
            </a:r>
            <a:r>
              <a:rPr lang="en-US" altLang="zh-TW" sz="2000" dirty="0" smtClean="0">
                <a:solidFill>
                  <a:srgbClr val="FF0000"/>
                </a:solidFill>
                <a:ea typeface="標楷體" pitchFamily="65" charset="-120"/>
              </a:rPr>
              <a:t>4</a:t>
            </a:r>
            <a:r>
              <a:rPr lang="zh-TW" altLang="en-US" sz="2000" dirty="0" smtClean="0">
                <a:solidFill>
                  <a:srgbClr val="FF0000"/>
                </a:solidFill>
                <a:ea typeface="標楷體" pitchFamily="65" charset="-120"/>
              </a:rPr>
              <a:t>種統計年報</a:t>
            </a:r>
            <a:r>
              <a:rPr lang="en-US" altLang="zh-TW" sz="2000" dirty="0" smtClean="0">
                <a:solidFill>
                  <a:srgbClr val="FF0000"/>
                </a:solidFill>
                <a:ea typeface="標楷體" pitchFamily="65" charset="-120"/>
              </a:rPr>
              <a:t>)</a:t>
            </a:r>
            <a:endParaRPr lang="en-US" altLang="zh-TW" sz="2000" dirty="0">
              <a:solidFill>
                <a:srgbClr val="FF0000"/>
              </a:solidFill>
              <a:ea typeface="標楷體" pitchFamily="65" charset="-120"/>
            </a:endParaRPr>
          </a:p>
        </p:txBody>
      </p:sp>
      <p:pic>
        <p:nvPicPr>
          <p:cNvPr id="11982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28575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28" name="Rectangle 20"/>
          <p:cNvSpPr>
            <a:spLocks noChangeArrowheads="1"/>
          </p:cNvSpPr>
          <p:nvPr/>
        </p:nvSpPr>
        <p:spPr bwMode="auto">
          <a:xfrm>
            <a:off x="1390650" y="1262063"/>
            <a:ext cx="1466850" cy="230187"/>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0" name="AutoShape 52"/>
          <p:cNvSpPr>
            <a:spLocks noChangeArrowheads="1"/>
          </p:cNvSpPr>
          <p:nvPr/>
        </p:nvSpPr>
        <p:spPr bwMode="gray">
          <a:xfrm rot="10800000">
            <a:off x="5030789" y="4636736"/>
            <a:ext cx="4608511" cy="504031"/>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buFontTx/>
              <a:buNone/>
            </a:pPr>
            <a:r>
              <a:rPr lang="zh-TW" altLang="en-US" sz="2000" b="1" dirty="0" smtClean="0">
                <a:solidFill>
                  <a:schemeClr val="bg1"/>
                </a:solidFill>
                <a:latin typeface="標楷體" pitchFamily="65" charset="-120"/>
                <a:ea typeface="標楷體" pitchFamily="65" charset="-120"/>
              </a:rPr>
              <a:t>提供縣市主管機關人力運用決策參考</a:t>
            </a:r>
            <a:endParaRPr lang="zh-TW" altLang="zh-TW" sz="2000" b="1"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143225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7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9906000" cy="551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1858"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r" eaLnBrk="1" hangingPunct="1">
              <a:buFontTx/>
              <a:buNone/>
            </a:pPr>
            <a:fld id="{B78C209F-785C-41EC-B1D9-4DAC3DC38B37}" type="slidenum">
              <a:rPr lang="en-US" altLang="zh-TW" sz="1400"/>
              <a:pPr algn="r" eaLnBrk="1" hangingPunct="1">
                <a:buFontTx/>
                <a:buNone/>
              </a:pPr>
              <a:t>35</a:t>
            </a:fld>
            <a:endParaRPr lang="en-US" altLang="zh-TW" sz="1400"/>
          </a:p>
        </p:txBody>
      </p:sp>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spcBef>
                <a:spcPct val="0"/>
              </a:spcBef>
              <a:buFontTx/>
              <a:buNone/>
              <a:defRPr/>
            </a:pPr>
            <a:endParaRPr lang="zh-TW" altLang="en-US" sz="2400">
              <a:latin typeface="Times New Roman" pitchFamily="18" charset="0"/>
              <a:ea typeface="新細明體" pitchFamily="18" charset="-120"/>
            </a:endParaRPr>
          </a:p>
        </p:txBody>
      </p:sp>
      <p:sp>
        <p:nvSpPr>
          <p:cNvPr id="7" name="Rectangle 6"/>
          <p:cNvSpPr>
            <a:spLocks noChangeArrowheads="1"/>
          </p:cNvSpPr>
          <p:nvPr/>
        </p:nvSpPr>
        <p:spPr bwMode="auto">
          <a:xfrm>
            <a:off x="969963" y="107950"/>
            <a:ext cx="513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sp>
        <p:nvSpPr>
          <p:cNvPr id="53" name="Rectangle 33"/>
          <p:cNvSpPr>
            <a:spLocks noChangeArrowheads="1"/>
          </p:cNvSpPr>
          <p:nvPr/>
        </p:nvSpPr>
        <p:spPr bwMode="auto">
          <a:xfrm>
            <a:off x="15875" y="981075"/>
            <a:ext cx="9890125" cy="3556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kumimoji="0" lang="zh-TW" altLang="en-US">
                <a:ea typeface="標楷體" pitchFamily="65" charset="-120"/>
              </a:rPr>
              <a:t>預算員額及員工實有員額</a:t>
            </a:r>
            <a:r>
              <a:rPr kumimoji="0" lang="zh-TW" altLang="en-US"/>
              <a:t> </a:t>
            </a:r>
            <a:endParaRPr kumimoji="0" lang="en-US" altLang="zh-TW"/>
          </a:p>
        </p:txBody>
      </p:sp>
      <p:sp>
        <p:nvSpPr>
          <p:cNvPr id="121869" name="Rectangle 13"/>
          <p:cNvSpPr>
            <a:spLocks noChangeArrowheads="1"/>
          </p:cNvSpPr>
          <p:nvPr/>
        </p:nvSpPr>
        <p:spPr bwMode="auto">
          <a:xfrm>
            <a:off x="171450" y="2146300"/>
            <a:ext cx="1584325" cy="4711700"/>
          </a:xfrm>
          <a:prstGeom prst="rect">
            <a:avLst/>
          </a:prstGeom>
          <a:noFill/>
          <a:ln w="476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spcBef>
                <a:spcPct val="0"/>
              </a:spcBef>
              <a:defRPr kumimoji="1" sz="2400">
                <a:solidFill>
                  <a:schemeClr val="tx1"/>
                </a:solidFill>
                <a:latin typeface="Times New Roman" pitchFamily="18" charset="0"/>
                <a:ea typeface="新細明體" charset="-120"/>
              </a:defRPr>
            </a:lvl1pPr>
            <a:lvl2pPr>
              <a:spcBef>
                <a:spcPct val="0"/>
              </a:spcBef>
              <a:defRPr kumimoji="1" sz="2400">
                <a:solidFill>
                  <a:schemeClr val="tx1"/>
                </a:solidFill>
                <a:latin typeface="Times New Roman" pitchFamily="18" charset="0"/>
                <a:ea typeface="新細明體" charset="-120"/>
              </a:defRPr>
            </a:lvl2pPr>
            <a:lvl3pPr>
              <a:spcBef>
                <a:spcPct val="0"/>
              </a:spcBef>
              <a:defRPr kumimoji="1" sz="2400">
                <a:solidFill>
                  <a:schemeClr val="tx1"/>
                </a:solidFill>
                <a:latin typeface="Times New Roman" pitchFamily="18" charset="0"/>
                <a:ea typeface="新細明體" charset="-120"/>
              </a:defRPr>
            </a:lvl3pPr>
            <a:lvl4pPr>
              <a:spcBef>
                <a:spcPct val="0"/>
              </a:spcBef>
              <a:defRPr kumimoji="1" sz="2400">
                <a:solidFill>
                  <a:schemeClr val="tx1"/>
                </a:solidFill>
                <a:latin typeface="Times New Roman" pitchFamily="18" charset="0"/>
                <a:ea typeface="新細明體" charset="-120"/>
              </a:defRPr>
            </a:lvl4pPr>
            <a:lvl5pPr>
              <a:spcBef>
                <a:spcPct val="0"/>
              </a:spcBef>
              <a:defRPr kumimoji="1" sz="2400">
                <a:solidFill>
                  <a:schemeClr val="tx1"/>
                </a:solidFill>
                <a:latin typeface="Times New Roman" pitchFamily="18" charset="0"/>
                <a:ea typeface="新細明體" charset="-120"/>
              </a:defRPr>
            </a:lvl5pPr>
            <a:lvl6pPr eaLnBrk="0" fontAlgn="base" hangingPunct="0">
              <a:spcBef>
                <a:spcPct val="0"/>
              </a:spcBef>
              <a:spcAft>
                <a:spcPct val="0"/>
              </a:spcAft>
              <a:defRPr kumimoji="1" sz="2400">
                <a:solidFill>
                  <a:schemeClr val="tx1"/>
                </a:solidFill>
                <a:latin typeface="Times New Roman" pitchFamily="18" charset="0"/>
                <a:ea typeface="新細明體" charset="-120"/>
              </a:defRPr>
            </a:lvl6pPr>
            <a:lvl7pPr eaLnBrk="0" fontAlgn="base" hangingPunct="0">
              <a:spcBef>
                <a:spcPct val="0"/>
              </a:spcBef>
              <a:spcAft>
                <a:spcPct val="0"/>
              </a:spcAft>
              <a:defRPr kumimoji="1" sz="2400">
                <a:solidFill>
                  <a:schemeClr val="tx1"/>
                </a:solidFill>
                <a:latin typeface="Times New Roman" pitchFamily="18" charset="0"/>
                <a:ea typeface="新細明體" charset="-120"/>
              </a:defRPr>
            </a:lvl7pPr>
            <a:lvl8pPr eaLnBrk="0" fontAlgn="base" hangingPunct="0">
              <a:spcBef>
                <a:spcPct val="0"/>
              </a:spcBef>
              <a:spcAft>
                <a:spcPct val="0"/>
              </a:spcAft>
              <a:defRPr kumimoji="1" sz="2400">
                <a:solidFill>
                  <a:schemeClr val="tx1"/>
                </a:solidFill>
                <a:latin typeface="Times New Roman" pitchFamily="18" charset="0"/>
                <a:ea typeface="新細明體" charset="-120"/>
              </a:defRPr>
            </a:lvl8pPr>
            <a:lvl9pPr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a:spcBef>
                <a:spcPct val="20000"/>
              </a:spcBef>
              <a:buFontTx/>
              <a:buNone/>
            </a:pPr>
            <a:endParaRPr lang="en-US" altLang="zh-TW" sz="2800">
              <a:latin typeface="標楷體" pitchFamily="65" charset="-120"/>
              <a:ea typeface="標楷體" pitchFamily="65" charset="-120"/>
            </a:endParaRPr>
          </a:p>
        </p:txBody>
      </p:sp>
      <p:sp>
        <p:nvSpPr>
          <p:cNvPr id="14" name="圓角矩形圖說文字 13"/>
          <p:cNvSpPr>
            <a:spLocks noChangeArrowheads="1"/>
          </p:cNvSpPr>
          <p:nvPr/>
        </p:nvSpPr>
        <p:spPr bwMode="auto">
          <a:xfrm>
            <a:off x="2144713" y="6165850"/>
            <a:ext cx="3024187" cy="647700"/>
          </a:xfrm>
          <a:prstGeom prst="wedgeRoundRectCallout">
            <a:avLst>
              <a:gd name="adj1" fmla="val -62389"/>
              <a:gd name="adj2" fmla="val -189463"/>
              <a:gd name="adj3" fmla="val 16667"/>
            </a:avLst>
          </a:prstGeom>
          <a:solidFill>
            <a:srgbClr val="FFFFCC"/>
          </a:solidFill>
          <a:ln w="25400" algn="ctr">
            <a:solidFill>
              <a:srgbClr val="00956F"/>
            </a:solidFill>
            <a:miter lim="800000"/>
            <a:headEnd/>
            <a:tailEnd/>
          </a:ln>
        </p:spPr>
        <p:txBody>
          <a:bodyPr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lang="zh-TW" altLang="en-US" sz="2000">
                <a:solidFill>
                  <a:srgbClr val="FF0000"/>
                </a:solidFill>
                <a:latin typeface="標楷體" pitchFamily="65" charset="-120"/>
                <a:ea typeface="標楷體" pitchFamily="65" charset="-120"/>
              </a:rPr>
              <a:t>項目別為機關十八分類</a:t>
            </a:r>
            <a:endParaRPr lang="zh-TW" altLang="en-US" sz="2000">
              <a:solidFill>
                <a:srgbClr val="FF0000"/>
              </a:solidFill>
              <a:ea typeface="標楷體" pitchFamily="65" charset="-120"/>
            </a:endParaRPr>
          </a:p>
        </p:txBody>
      </p:sp>
      <p:pic>
        <p:nvPicPr>
          <p:cNvPr id="12187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906000" cy="5516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pic>
      <p:sp>
        <p:nvSpPr>
          <p:cNvPr id="2" name="Rectangle 33"/>
          <p:cNvSpPr>
            <a:spLocks noChangeArrowheads="1"/>
          </p:cNvSpPr>
          <p:nvPr/>
        </p:nvSpPr>
        <p:spPr bwMode="auto">
          <a:xfrm>
            <a:off x="57150" y="985838"/>
            <a:ext cx="9890125" cy="3556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kumimoji="0" lang="zh-TW" altLang="en-US">
                <a:ea typeface="標楷體" pitchFamily="65" charset="-120"/>
              </a:rPr>
              <a:t>預算員額及員工實有員額</a:t>
            </a:r>
            <a:r>
              <a:rPr kumimoji="0" lang="en-US" altLang="zh-TW">
                <a:ea typeface="標楷體" pitchFamily="65" charset="-120"/>
              </a:rPr>
              <a:t>-</a:t>
            </a:r>
            <a:r>
              <a:rPr kumimoji="0" lang="zh-TW" altLang="en-US">
                <a:ea typeface="標楷體" pitchFamily="65" charset="-120"/>
              </a:rPr>
              <a:t>報表格式</a:t>
            </a:r>
            <a:r>
              <a:rPr kumimoji="0" lang="zh-TW" altLang="en-US"/>
              <a:t> </a:t>
            </a:r>
          </a:p>
        </p:txBody>
      </p:sp>
    </p:spTree>
    <p:extLst>
      <p:ext uri="{BB962C8B-B14F-4D97-AF65-F5344CB8AC3E}">
        <p14:creationId xmlns:p14="http://schemas.microsoft.com/office/powerpoint/2010/main" val="3004522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21879"/>
                                        </p:tgtEl>
                                        <p:attrNameLst>
                                          <p:attrName>style.visibility</p:attrName>
                                        </p:attrNameLst>
                                      </p:cBhvr>
                                      <p:to>
                                        <p:strVal val="visible"/>
                                      </p:to>
                                    </p:set>
                                    <p:animEffect transition="in" filter="blinds(horizontal)">
                                      <p:cBhvr>
                                        <p:cTn id="10" dur="500"/>
                                        <p:tgtEl>
                                          <p:spTgt spid="121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9906000" cy="551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8724"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r" eaLnBrk="1" hangingPunct="1">
              <a:buFontTx/>
              <a:buNone/>
            </a:pPr>
            <a:fld id="{CCC11427-1CA3-4F2A-8DEE-4F066CD8BDC1}" type="slidenum">
              <a:rPr lang="en-US" altLang="zh-TW" sz="1400"/>
              <a:pPr algn="r" eaLnBrk="1" hangingPunct="1">
                <a:buFontTx/>
                <a:buNone/>
              </a:pPr>
              <a:t>36</a:t>
            </a:fld>
            <a:endParaRPr lang="en-US" altLang="zh-TW" sz="1400"/>
          </a:p>
        </p:txBody>
      </p:sp>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spcBef>
                <a:spcPct val="0"/>
              </a:spcBef>
              <a:buFontTx/>
              <a:buNone/>
              <a:defRPr/>
            </a:pPr>
            <a:endParaRPr lang="zh-TW" altLang="en-US" sz="2400">
              <a:latin typeface="Times New Roman" pitchFamily="18" charset="0"/>
              <a:ea typeface="新細明體" pitchFamily="18" charset="-120"/>
            </a:endParaRPr>
          </a:p>
        </p:txBody>
      </p:sp>
      <p:sp>
        <p:nvSpPr>
          <p:cNvPr id="7" name="Rectangle 6"/>
          <p:cNvSpPr>
            <a:spLocks noChangeArrowheads="1"/>
          </p:cNvSpPr>
          <p:nvPr/>
        </p:nvSpPr>
        <p:spPr bwMode="auto">
          <a:xfrm>
            <a:off x="969963" y="107950"/>
            <a:ext cx="513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sp>
        <p:nvSpPr>
          <p:cNvPr id="53" name="Rectangle 33"/>
          <p:cNvSpPr>
            <a:spLocks noChangeArrowheads="1"/>
          </p:cNvSpPr>
          <p:nvPr/>
        </p:nvSpPr>
        <p:spPr bwMode="auto">
          <a:xfrm>
            <a:off x="0" y="981075"/>
            <a:ext cx="9906000" cy="3556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kumimoji="0" lang="zh-TW" altLang="en-US">
                <a:ea typeface="標楷體" pitchFamily="65" charset="-120"/>
              </a:rPr>
              <a:t>官等性別</a:t>
            </a:r>
            <a:r>
              <a:rPr kumimoji="0" lang="zh-TW" altLang="en-US"/>
              <a:t> </a:t>
            </a:r>
            <a:endParaRPr kumimoji="0" lang="en-US" altLang="zh-TW"/>
          </a:p>
        </p:txBody>
      </p:sp>
      <p:sp>
        <p:nvSpPr>
          <p:cNvPr id="158731" name="Rectangle 11"/>
          <p:cNvSpPr>
            <a:spLocks noChangeArrowheads="1"/>
          </p:cNvSpPr>
          <p:nvPr/>
        </p:nvSpPr>
        <p:spPr bwMode="auto">
          <a:xfrm>
            <a:off x="157163" y="2062163"/>
            <a:ext cx="1555750" cy="4795837"/>
          </a:xfrm>
          <a:prstGeom prst="rect">
            <a:avLst/>
          </a:prstGeom>
          <a:noFill/>
          <a:ln w="476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spcBef>
                <a:spcPct val="0"/>
              </a:spcBef>
              <a:defRPr kumimoji="1" sz="2400">
                <a:solidFill>
                  <a:schemeClr val="tx1"/>
                </a:solidFill>
                <a:latin typeface="Times New Roman" pitchFamily="18" charset="0"/>
                <a:ea typeface="新細明體" charset="-120"/>
              </a:defRPr>
            </a:lvl1pPr>
            <a:lvl2pPr>
              <a:spcBef>
                <a:spcPct val="0"/>
              </a:spcBef>
              <a:defRPr kumimoji="1" sz="2400">
                <a:solidFill>
                  <a:schemeClr val="tx1"/>
                </a:solidFill>
                <a:latin typeface="Times New Roman" pitchFamily="18" charset="0"/>
                <a:ea typeface="新細明體" charset="-120"/>
              </a:defRPr>
            </a:lvl2pPr>
            <a:lvl3pPr>
              <a:spcBef>
                <a:spcPct val="0"/>
              </a:spcBef>
              <a:defRPr kumimoji="1" sz="2400">
                <a:solidFill>
                  <a:schemeClr val="tx1"/>
                </a:solidFill>
                <a:latin typeface="Times New Roman" pitchFamily="18" charset="0"/>
                <a:ea typeface="新細明體" charset="-120"/>
              </a:defRPr>
            </a:lvl3pPr>
            <a:lvl4pPr>
              <a:spcBef>
                <a:spcPct val="0"/>
              </a:spcBef>
              <a:defRPr kumimoji="1" sz="2400">
                <a:solidFill>
                  <a:schemeClr val="tx1"/>
                </a:solidFill>
                <a:latin typeface="Times New Roman" pitchFamily="18" charset="0"/>
                <a:ea typeface="新細明體" charset="-120"/>
              </a:defRPr>
            </a:lvl4pPr>
            <a:lvl5pPr>
              <a:spcBef>
                <a:spcPct val="0"/>
              </a:spcBef>
              <a:defRPr kumimoji="1" sz="2400">
                <a:solidFill>
                  <a:schemeClr val="tx1"/>
                </a:solidFill>
                <a:latin typeface="Times New Roman" pitchFamily="18" charset="0"/>
                <a:ea typeface="新細明體" charset="-120"/>
              </a:defRPr>
            </a:lvl5pPr>
            <a:lvl6pPr eaLnBrk="0" fontAlgn="base" hangingPunct="0">
              <a:spcBef>
                <a:spcPct val="0"/>
              </a:spcBef>
              <a:spcAft>
                <a:spcPct val="0"/>
              </a:spcAft>
              <a:defRPr kumimoji="1" sz="2400">
                <a:solidFill>
                  <a:schemeClr val="tx1"/>
                </a:solidFill>
                <a:latin typeface="Times New Roman" pitchFamily="18" charset="0"/>
                <a:ea typeface="新細明體" charset="-120"/>
              </a:defRPr>
            </a:lvl6pPr>
            <a:lvl7pPr eaLnBrk="0" fontAlgn="base" hangingPunct="0">
              <a:spcBef>
                <a:spcPct val="0"/>
              </a:spcBef>
              <a:spcAft>
                <a:spcPct val="0"/>
              </a:spcAft>
              <a:defRPr kumimoji="1" sz="2400">
                <a:solidFill>
                  <a:schemeClr val="tx1"/>
                </a:solidFill>
                <a:latin typeface="Times New Roman" pitchFamily="18" charset="0"/>
                <a:ea typeface="新細明體" charset="-120"/>
              </a:defRPr>
            </a:lvl7pPr>
            <a:lvl8pPr eaLnBrk="0" fontAlgn="base" hangingPunct="0">
              <a:spcBef>
                <a:spcPct val="0"/>
              </a:spcBef>
              <a:spcAft>
                <a:spcPct val="0"/>
              </a:spcAft>
              <a:defRPr kumimoji="1" sz="2400">
                <a:solidFill>
                  <a:schemeClr val="tx1"/>
                </a:solidFill>
                <a:latin typeface="Times New Roman" pitchFamily="18" charset="0"/>
                <a:ea typeface="新細明體" charset="-120"/>
              </a:defRPr>
            </a:lvl8pPr>
            <a:lvl9pPr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a:spcBef>
                <a:spcPct val="20000"/>
              </a:spcBef>
              <a:buFontTx/>
              <a:buNone/>
            </a:pPr>
            <a:endParaRPr lang="en-US" altLang="zh-TW" sz="2800">
              <a:latin typeface="標楷體" pitchFamily="65" charset="-120"/>
              <a:ea typeface="標楷體" pitchFamily="65" charset="-120"/>
            </a:endParaRPr>
          </a:p>
        </p:txBody>
      </p:sp>
      <p:sp>
        <p:nvSpPr>
          <p:cNvPr id="14" name="圓角矩形圖說文字 13"/>
          <p:cNvSpPr>
            <a:spLocks noChangeArrowheads="1"/>
          </p:cNvSpPr>
          <p:nvPr/>
        </p:nvSpPr>
        <p:spPr bwMode="auto">
          <a:xfrm>
            <a:off x="2216150" y="6210300"/>
            <a:ext cx="3024188" cy="647700"/>
          </a:xfrm>
          <a:prstGeom prst="wedgeRoundRectCallout">
            <a:avLst>
              <a:gd name="adj1" fmla="val -64329"/>
              <a:gd name="adj2" fmla="val -146079"/>
              <a:gd name="adj3" fmla="val 16667"/>
            </a:avLst>
          </a:prstGeom>
          <a:solidFill>
            <a:srgbClr val="FFFFCC"/>
          </a:solidFill>
          <a:ln w="25400" algn="ctr">
            <a:solidFill>
              <a:srgbClr val="00956F"/>
            </a:solidFill>
            <a:miter lim="800000"/>
            <a:headEnd/>
            <a:tailEnd/>
          </a:ln>
        </p:spPr>
        <p:txBody>
          <a:bodyPr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lang="zh-TW" altLang="en-US" sz="2000">
                <a:solidFill>
                  <a:srgbClr val="FF0000"/>
                </a:solidFill>
                <a:latin typeface="標楷體" pitchFamily="65" charset="-120"/>
                <a:ea typeface="標楷體" pitchFamily="65" charset="-120"/>
              </a:rPr>
              <a:t>項目別為機關十八分類</a:t>
            </a:r>
            <a:endParaRPr lang="zh-TW" altLang="en-US" sz="2000">
              <a:solidFill>
                <a:srgbClr val="FF0000"/>
              </a:solidFill>
              <a:ea typeface="標楷體" pitchFamily="65" charset="-120"/>
            </a:endParaRPr>
          </a:p>
        </p:txBody>
      </p:sp>
      <p:pic>
        <p:nvPicPr>
          <p:cNvPr id="1587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906000"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 name="Rectangle 33"/>
          <p:cNvSpPr>
            <a:spLocks noChangeArrowheads="1"/>
          </p:cNvSpPr>
          <p:nvPr/>
        </p:nvSpPr>
        <p:spPr bwMode="auto">
          <a:xfrm>
            <a:off x="0" y="965200"/>
            <a:ext cx="9906000" cy="3556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kumimoji="0" lang="zh-TW" altLang="en-US">
                <a:ea typeface="標楷體" pitchFamily="65" charset="-120"/>
              </a:rPr>
              <a:t>官等性別</a:t>
            </a:r>
            <a:r>
              <a:rPr kumimoji="0" lang="en-US" altLang="zh-TW">
                <a:ea typeface="標楷體" pitchFamily="65" charset="-120"/>
              </a:rPr>
              <a:t>-</a:t>
            </a:r>
            <a:r>
              <a:rPr kumimoji="0" lang="zh-TW" altLang="en-US">
                <a:ea typeface="標楷體" pitchFamily="65" charset="-120"/>
              </a:rPr>
              <a:t>報表格式</a:t>
            </a:r>
            <a:r>
              <a:rPr kumimoji="0" lang="zh-TW" altLang="en-US"/>
              <a:t> </a:t>
            </a:r>
            <a:endParaRPr kumimoji="0" lang="en-US" altLang="zh-TW"/>
          </a:p>
        </p:txBody>
      </p:sp>
    </p:spTree>
    <p:extLst>
      <p:ext uri="{BB962C8B-B14F-4D97-AF65-F5344CB8AC3E}">
        <p14:creationId xmlns:p14="http://schemas.microsoft.com/office/powerpoint/2010/main" val="1602014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58734"/>
                                        </p:tgtEl>
                                        <p:attrNameLst>
                                          <p:attrName>style.visibility</p:attrName>
                                        </p:attrNameLst>
                                      </p:cBhvr>
                                      <p:to>
                                        <p:strVal val="visible"/>
                                      </p:to>
                                    </p:set>
                                    <p:animEffect transition="in" filter="blinds(horizontal)">
                                      <p:cBhvr>
                                        <p:cTn id="10" dur="500"/>
                                        <p:tgtEl>
                                          <p:spTgt spid="158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2"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9906000" cy="551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882"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r" eaLnBrk="1" hangingPunct="1">
              <a:buFontTx/>
              <a:buNone/>
            </a:pPr>
            <a:fld id="{AB445C91-9D4B-4CEA-90B6-ED26DC0F773B}" type="slidenum">
              <a:rPr lang="en-US" altLang="zh-TW" sz="1400"/>
              <a:pPr algn="r" eaLnBrk="1" hangingPunct="1">
                <a:buFontTx/>
                <a:buNone/>
              </a:pPr>
              <a:t>37</a:t>
            </a:fld>
            <a:endParaRPr lang="en-US" altLang="zh-TW" sz="1400"/>
          </a:p>
        </p:txBody>
      </p:sp>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spcBef>
                <a:spcPct val="0"/>
              </a:spcBef>
              <a:buFontTx/>
              <a:buNone/>
              <a:defRPr/>
            </a:pPr>
            <a:endParaRPr lang="zh-TW" altLang="en-US" sz="2400">
              <a:latin typeface="Times New Roman" pitchFamily="18" charset="0"/>
              <a:ea typeface="新細明體" pitchFamily="18" charset="-120"/>
            </a:endParaRPr>
          </a:p>
        </p:txBody>
      </p:sp>
      <p:sp>
        <p:nvSpPr>
          <p:cNvPr id="7" name="Rectangle 6"/>
          <p:cNvSpPr>
            <a:spLocks noChangeArrowheads="1"/>
          </p:cNvSpPr>
          <p:nvPr/>
        </p:nvSpPr>
        <p:spPr bwMode="auto">
          <a:xfrm>
            <a:off x="969963" y="107950"/>
            <a:ext cx="513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spcBef>
                <a:spcPct val="0"/>
              </a:spcBef>
              <a:buFontTx/>
              <a:buNone/>
              <a:defRPr/>
            </a:pPr>
            <a:r>
              <a:rPr lang="zh-TW" altLang="en-US" sz="3600" b="1" dirty="0">
                <a:latin typeface="+mj-lt"/>
                <a:ea typeface="+mj-ea"/>
                <a:cs typeface="+mj-cs"/>
              </a:rPr>
              <a:t>各系統增修功能說明</a:t>
            </a: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sp>
        <p:nvSpPr>
          <p:cNvPr id="53" name="Rectangle 33"/>
          <p:cNvSpPr>
            <a:spLocks noChangeArrowheads="1"/>
          </p:cNvSpPr>
          <p:nvPr/>
        </p:nvSpPr>
        <p:spPr bwMode="auto">
          <a:xfrm>
            <a:off x="15875" y="981075"/>
            <a:ext cx="9890125" cy="3556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kumimoji="0" lang="zh-TW" altLang="en-US">
                <a:ea typeface="標楷體" pitchFamily="65" charset="-120"/>
              </a:rPr>
              <a:t>教育程度</a:t>
            </a:r>
            <a:r>
              <a:rPr kumimoji="0" lang="zh-TW" altLang="en-US"/>
              <a:t> </a:t>
            </a:r>
            <a:endParaRPr kumimoji="0" lang="en-US" altLang="zh-TW"/>
          </a:p>
        </p:txBody>
      </p:sp>
      <p:sp>
        <p:nvSpPr>
          <p:cNvPr id="122894" name="Rectangle 14"/>
          <p:cNvSpPr>
            <a:spLocks noChangeArrowheads="1"/>
          </p:cNvSpPr>
          <p:nvPr/>
        </p:nvSpPr>
        <p:spPr bwMode="auto">
          <a:xfrm>
            <a:off x="155575" y="2151063"/>
            <a:ext cx="1727200" cy="4706937"/>
          </a:xfrm>
          <a:prstGeom prst="rect">
            <a:avLst/>
          </a:prstGeom>
          <a:noFill/>
          <a:ln w="476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spcBef>
                <a:spcPct val="0"/>
              </a:spcBef>
              <a:defRPr kumimoji="1" sz="2400">
                <a:solidFill>
                  <a:schemeClr val="tx1"/>
                </a:solidFill>
                <a:latin typeface="Times New Roman" pitchFamily="18" charset="0"/>
                <a:ea typeface="新細明體" charset="-120"/>
              </a:defRPr>
            </a:lvl1pPr>
            <a:lvl2pPr>
              <a:spcBef>
                <a:spcPct val="0"/>
              </a:spcBef>
              <a:defRPr kumimoji="1" sz="2400">
                <a:solidFill>
                  <a:schemeClr val="tx1"/>
                </a:solidFill>
                <a:latin typeface="Times New Roman" pitchFamily="18" charset="0"/>
                <a:ea typeface="新細明體" charset="-120"/>
              </a:defRPr>
            </a:lvl2pPr>
            <a:lvl3pPr>
              <a:spcBef>
                <a:spcPct val="0"/>
              </a:spcBef>
              <a:defRPr kumimoji="1" sz="2400">
                <a:solidFill>
                  <a:schemeClr val="tx1"/>
                </a:solidFill>
                <a:latin typeface="Times New Roman" pitchFamily="18" charset="0"/>
                <a:ea typeface="新細明體" charset="-120"/>
              </a:defRPr>
            </a:lvl3pPr>
            <a:lvl4pPr>
              <a:spcBef>
                <a:spcPct val="0"/>
              </a:spcBef>
              <a:defRPr kumimoji="1" sz="2400">
                <a:solidFill>
                  <a:schemeClr val="tx1"/>
                </a:solidFill>
                <a:latin typeface="Times New Roman" pitchFamily="18" charset="0"/>
                <a:ea typeface="新細明體" charset="-120"/>
              </a:defRPr>
            </a:lvl4pPr>
            <a:lvl5pPr>
              <a:spcBef>
                <a:spcPct val="0"/>
              </a:spcBef>
              <a:defRPr kumimoji="1" sz="2400">
                <a:solidFill>
                  <a:schemeClr val="tx1"/>
                </a:solidFill>
                <a:latin typeface="Times New Roman" pitchFamily="18" charset="0"/>
                <a:ea typeface="新細明體" charset="-120"/>
              </a:defRPr>
            </a:lvl5pPr>
            <a:lvl6pPr eaLnBrk="0" fontAlgn="base" hangingPunct="0">
              <a:spcBef>
                <a:spcPct val="0"/>
              </a:spcBef>
              <a:spcAft>
                <a:spcPct val="0"/>
              </a:spcAft>
              <a:defRPr kumimoji="1" sz="2400">
                <a:solidFill>
                  <a:schemeClr val="tx1"/>
                </a:solidFill>
                <a:latin typeface="Times New Roman" pitchFamily="18" charset="0"/>
                <a:ea typeface="新細明體" charset="-120"/>
              </a:defRPr>
            </a:lvl6pPr>
            <a:lvl7pPr eaLnBrk="0" fontAlgn="base" hangingPunct="0">
              <a:spcBef>
                <a:spcPct val="0"/>
              </a:spcBef>
              <a:spcAft>
                <a:spcPct val="0"/>
              </a:spcAft>
              <a:defRPr kumimoji="1" sz="2400">
                <a:solidFill>
                  <a:schemeClr val="tx1"/>
                </a:solidFill>
                <a:latin typeface="Times New Roman" pitchFamily="18" charset="0"/>
                <a:ea typeface="新細明體" charset="-120"/>
              </a:defRPr>
            </a:lvl7pPr>
            <a:lvl8pPr eaLnBrk="0" fontAlgn="base" hangingPunct="0">
              <a:spcBef>
                <a:spcPct val="0"/>
              </a:spcBef>
              <a:spcAft>
                <a:spcPct val="0"/>
              </a:spcAft>
              <a:defRPr kumimoji="1" sz="2400">
                <a:solidFill>
                  <a:schemeClr val="tx1"/>
                </a:solidFill>
                <a:latin typeface="Times New Roman" pitchFamily="18" charset="0"/>
                <a:ea typeface="新細明體" charset="-120"/>
              </a:defRPr>
            </a:lvl8pPr>
            <a:lvl9pPr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a:spcBef>
                <a:spcPct val="20000"/>
              </a:spcBef>
              <a:buFontTx/>
              <a:buNone/>
            </a:pPr>
            <a:endParaRPr lang="en-US" altLang="zh-TW" sz="2800">
              <a:latin typeface="標楷體" pitchFamily="65" charset="-120"/>
              <a:ea typeface="標楷體" pitchFamily="65" charset="-120"/>
            </a:endParaRPr>
          </a:p>
        </p:txBody>
      </p:sp>
      <p:sp>
        <p:nvSpPr>
          <p:cNvPr id="14" name="圓角矩形圖說文字 13"/>
          <p:cNvSpPr>
            <a:spLocks noChangeArrowheads="1"/>
          </p:cNvSpPr>
          <p:nvPr/>
        </p:nvSpPr>
        <p:spPr bwMode="auto">
          <a:xfrm>
            <a:off x="2073275" y="6210300"/>
            <a:ext cx="3024188" cy="647700"/>
          </a:xfrm>
          <a:prstGeom prst="wedgeRoundRectCallout">
            <a:avLst>
              <a:gd name="adj1" fmla="val -54778"/>
              <a:gd name="adj2" fmla="val -155394"/>
              <a:gd name="adj3" fmla="val 16667"/>
            </a:avLst>
          </a:prstGeom>
          <a:solidFill>
            <a:srgbClr val="FFFFCC"/>
          </a:solidFill>
          <a:ln w="25400" algn="ctr">
            <a:solidFill>
              <a:srgbClr val="00956F"/>
            </a:solidFill>
            <a:miter lim="800000"/>
            <a:headEnd/>
            <a:tailEnd/>
          </a:ln>
        </p:spPr>
        <p:txBody>
          <a:bodyPr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lang="zh-TW" altLang="en-US" sz="2000">
                <a:solidFill>
                  <a:srgbClr val="FF0000"/>
                </a:solidFill>
                <a:latin typeface="標楷體" pitchFamily="65" charset="-120"/>
                <a:ea typeface="標楷體" pitchFamily="65" charset="-120"/>
              </a:rPr>
              <a:t>項目別為機關十八分類</a:t>
            </a:r>
            <a:endParaRPr lang="zh-TW" altLang="en-US" sz="2000">
              <a:solidFill>
                <a:srgbClr val="FF0000"/>
              </a:solidFill>
              <a:ea typeface="標楷體" pitchFamily="65" charset="-120"/>
            </a:endParaRPr>
          </a:p>
        </p:txBody>
      </p:sp>
      <p:sp>
        <p:nvSpPr>
          <p:cNvPr id="2" name="Rectangle 33"/>
          <p:cNvSpPr>
            <a:spLocks noChangeArrowheads="1"/>
          </p:cNvSpPr>
          <p:nvPr/>
        </p:nvSpPr>
        <p:spPr bwMode="auto">
          <a:xfrm>
            <a:off x="0" y="950913"/>
            <a:ext cx="9906000" cy="3556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kumimoji="0" lang="zh-TW" altLang="en-US">
                <a:ea typeface="標楷體" pitchFamily="65" charset="-120"/>
              </a:rPr>
              <a:t>教育程度</a:t>
            </a:r>
            <a:r>
              <a:rPr kumimoji="0" lang="en-US" altLang="zh-TW">
                <a:ea typeface="標楷體" pitchFamily="65" charset="-120"/>
              </a:rPr>
              <a:t>-</a:t>
            </a:r>
            <a:r>
              <a:rPr kumimoji="0" lang="zh-TW" altLang="en-US">
                <a:ea typeface="標楷體" pitchFamily="65" charset="-120"/>
              </a:rPr>
              <a:t>報表格式</a:t>
            </a:r>
            <a:r>
              <a:rPr kumimoji="0" lang="zh-TW" altLang="en-US"/>
              <a:t> </a:t>
            </a:r>
            <a:endParaRPr kumimoji="0" lang="en-US" altLang="zh-TW"/>
          </a:p>
        </p:txBody>
      </p:sp>
      <p:pic>
        <p:nvPicPr>
          <p:cNvPr id="12290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8263"/>
            <a:ext cx="9906000" cy="554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pic>
    </p:spTree>
    <p:extLst>
      <p:ext uri="{BB962C8B-B14F-4D97-AF65-F5344CB8AC3E}">
        <p14:creationId xmlns:p14="http://schemas.microsoft.com/office/powerpoint/2010/main" val="3062549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22905"/>
                                        </p:tgtEl>
                                        <p:attrNameLst>
                                          <p:attrName>style.visibility</p:attrName>
                                        </p:attrNameLst>
                                      </p:cBhvr>
                                      <p:to>
                                        <p:strVal val="visible"/>
                                      </p:to>
                                    </p:set>
                                    <p:animEffect transition="in" filter="blinds(horizontal)">
                                      <p:cBhvr>
                                        <p:cTn id="10" dur="500"/>
                                        <p:tgtEl>
                                          <p:spTgt spid="122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9906000" cy="551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9748"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r" eaLnBrk="1" hangingPunct="1">
              <a:buFontTx/>
              <a:buNone/>
            </a:pPr>
            <a:fld id="{67EF92C7-5E00-4459-AEFF-6B7419E1F10C}" type="slidenum">
              <a:rPr lang="en-US" altLang="zh-TW" sz="1400"/>
              <a:pPr algn="r" eaLnBrk="1" hangingPunct="1">
                <a:buFontTx/>
                <a:buNone/>
              </a:pPr>
              <a:t>38</a:t>
            </a:fld>
            <a:endParaRPr lang="en-US" altLang="zh-TW" sz="1400"/>
          </a:p>
        </p:txBody>
      </p:sp>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spcBef>
                <a:spcPct val="0"/>
              </a:spcBef>
              <a:buFontTx/>
              <a:buNone/>
              <a:defRPr/>
            </a:pPr>
            <a:endParaRPr lang="zh-TW" altLang="en-US" sz="2400">
              <a:latin typeface="Times New Roman" pitchFamily="18" charset="0"/>
              <a:ea typeface="新細明體" pitchFamily="18" charset="-120"/>
            </a:endParaRPr>
          </a:p>
        </p:txBody>
      </p:sp>
      <p:sp>
        <p:nvSpPr>
          <p:cNvPr id="7" name="Rectangle 6"/>
          <p:cNvSpPr>
            <a:spLocks noChangeArrowheads="1"/>
          </p:cNvSpPr>
          <p:nvPr/>
        </p:nvSpPr>
        <p:spPr bwMode="auto">
          <a:xfrm>
            <a:off x="969963" y="107950"/>
            <a:ext cx="513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spcBef>
                <a:spcPct val="0"/>
              </a:spcBef>
              <a:buFontTx/>
              <a:buNone/>
              <a:defRPr/>
            </a:pPr>
            <a:r>
              <a:rPr lang="zh-TW" altLang="en-US" sz="3600" b="1" dirty="0">
                <a:latin typeface="+mj-lt"/>
                <a:ea typeface="+mj-ea"/>
                <a:cs typeface="+mj-cs"/>
              </a:rPr>
              <a:t>各系統增修功能說明</a:t>
            </a: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sp>
        <p:nvSpPr>
          <p:cNvPr id="53" name="Rectangle 33"/>
          <p:cNvSpPr>
            <a:spLocks noChangeArrowheads="1"/>
          </p:cNvSpPr>
          <p:nvPr/>
        </p:nvSpPr>
        <p:spPr bwMode="auto">
          <a:xfrm>
            <a:off x="0" y="981075"/>
            <a:ext cx="9906000" cy="3556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kumimoji="0" lang="zh-TW" altLang="en-US">
                <a:ea typeface="標楷體" pitchFamily="65" charset="-120"/>
              </a:rPr>
              <a:t>年齡</a:t>
            </a:r>
            <a:r>
              <a:rPr kumimoji="0" lang="zh-TW" altLang="en-US"/>
              <a:t> </a:t>
            </a:r>
            <a:endParaRPr kumimoji="0" lang="en-US" altLang="zh-TW"/>
          </a:p>
        </p:txBody>
      </p:sp>
      <p:sp>
        <p:nvSpPr>
          <p:cNvPr id="159755" name="Rectangle 11"/>
          <p:cNvSpPr>
            <a:spLocks noChangeArrowheads="1"/>
          </p:cNvSpPr>
          <p:nvPr/>
        </p:nvSpPr>
        <p:spPr bwMode="auto">
          <a:xfrm>
            <a:off x="169863" y="2060575"/>
            <a:ext cx="1573212" cy="4783138"/>
          </a:xfrm>
          <a:prstGeom prst="rect">
            <a:avLst/>
          </a:prstGeom>
          <a:noFill/>
          <a:ln w="476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spcBef>
                <a:spcPct val="0"/>
              </a:spcBef>
              <a:defRPr kumimoji="1" sz="2400">
                <a:solidFill>
                  <a:schemeClr val="tx1"/>
                </a:solidFill>
                <a:latin typeface="Times New Roman" pitchFamily="18" charset="0"/>
                <a:ea typeface="新細明體" charset="-120"/>
              </a:defRPr>
            </a:lvl1pPr>
            <a:lvl2pPr>
              <a:spcBef>
                <a:spcPct val="0"/>
              </a:spcBef>
              <a:defRPr kumimoji="1" sz="2400">
                <a:solidFill>
                  <a:schemeClr val="tx1"/>
                </a:solidFill>
                <a:latin typeface="Times New Roman" pitchFamily="18" charset="0"/>
                <a:ea typeface="新細明體" charset="-120"/>
              </a:defRPr>
            </a:lvl2pPr>
            <a:lvl3pPr>
              <a:spcBef>
                <a:spcPct val="0"/>
              </a:spcBef>
              <a:defRPr kumimoji="1" sz="2400">
                <a:solidFill>
                  <a:schemeClr val="tx1"/>
                </a:solidFill>
                <a:latin typeface="Times New Roman" pitchFamily="18" charset="0"/>
                <a:ea typeface="新細明體" charset="-120"/>
              </a:defRPr>
            </a:lvl3pPr>
            <a:lvl4pPr>
              <a:spcBef>
                <a:spcPct val="0"/>
              </a:spcBef>
              <a:defRPr kumimoji="1" sz="2400">
                <a:solidFill>
                  <a:schemeClr val="tx1"/>
                </a:solidFill>
                <a:latin typeface="Times New Roman" pitchFamily="18" charset="0"/>
                <a:ea typeface="新細明體" charset="-120"/>
              </a:defRPr>
            </a:lvl4pPr>
            <a:lvl5pPr>
              <a:spcBef>
                <a:spcPct val="0"/>
              </a:spcBef>
              <a:defRPr kumimoji="1" sz="2400">
                <a:solidFill>
                  <a:schemeClr val="tx1"/>
                </a:solidFill>
                <a:latin typeface="Times New Roman" pitchFamily="18" charset="0"/>
                <a:ea typeface="新細明體" charset="-120"/>
              </a:defRPr>
            </a:lvl5pPr>
            <a:lvl6pPr eaLnBrk="0" fontAlgn="base" hangingPunct="0">
              <a:spcBef>
                <a:spcPct val="0"/>
              </a:spcBef>
              <a:spcAft>
                <a:spcPct val="0"/>
              </a:spcAft>
              <a:defRPr kumimoji="1" sz="2400">
                <a:solidFill>
                  <a:schemeClr val="tx1"/>
                </a:solidFill>
                <a:latin typeface="Times New Roman" pitchFamily="18" charset="0"/>
                <a:ea typeface="新細明體" charset="-120"/>
              </a:defRPr>
            </a:lvl6pPr>
            <a:lvl7pPr eaLnBrk="0" fontAlgn="base" hangingPunct="0">
              <a:spcBef>
                <a:spcPct val="0"/>
              </a:spcBef>
              <a:spcAft>
                <a:spcPct val="0"/>
              </a:spcAft>
              <a:defRPr kumimoji="1" sz="2400">
                <a:solidFill>
                  <a:schemeClr val="tx1"/>
                </a:solidFill>
                <a:latin typeface="Times New Roman" pitchFamily="18" charset="0"/>
                <a:ea typeface="新細明體" charset="-120"/>
              </a:defRPr>
            </a:lvl7pPr>
            <a:lvl8pPr eaLnBrk="0" fontAlgn="base" hangingPunct="0">
              <a:spcBef>
                <a:spcPct val="0"/>
              </a:spcBef>
              <a:spcAft>
                <a:spcPct val="0"/>
              </a:spcAft>
              <a:defRPr kumimoji="1" sz="2400">
                <a:solidFill>
                  <a:schemeClr val="tx1"/>
                </a:solidFill>
                <a:latin typeface="Times New Roman" pitchFamily="18" charset="0"/>
                <a:ea typeface="新細明體" charset="-120"/>
              </a:defRPr>
            </a:lvl8pPr>
            <a:lvl9pPr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a:spcBef>
                <a:spcPct val="20000"/>
              </a:spcBef>
              <a:buFontTx/>
              <a:buNone/>
            </a:pPr>
            <a:endParaRPr lang="en-US" altLang="zh-TW" sz="2800">
              <a:latin typeface="標楷體" pitchFamily="65" charset="-120"/>
              <a:ea typeface="標楷體" pitchFamily="65" charset="-120"/>
            </a:endParaRPr>
          </a:p>
        </p:txBody>
      </p:sp>
      <p:sp>
        <p:nvSpPr>
          <p:cNvPr id="14" name="圓角矩形圖說文字 13"/>
          <p:cNvSpPr>
            <a:spLocks noChangeArrowheads="1"/>
          </p:cNvSpPr>
          <p:nvPr/>
        </p:nvSpPr>
        <p:spPr bwMode="auto">
          <a:xfrm>
            <a:off x="2000250" y="6094413"/>
            <a:ext cx="3024188" cy="647700"/>
          </a:xfrm>
          <a:prstGeom prst="wedgeRoundRectCallout">
            <a:avLst>
              <a:gd name="adj1" fmla="val -57769"/>
              <a:gd name="adj2" fmla="val -179167"/>
              <a:gd name="adj3" fmla="val 16667"/>
            </a:avLst>
          </a:prstGeom>
          <a:solidFill>
            <a:srgbClr val="FFFFCC"/>
          </a:solidFill>
          <a:ln w="25400" algn="ctr">
            <a:solidFill>
              <a:srgbClr val="00956F"/>
            </a:solidFill>
            <a:miter lim="800000"/>
            <a:headEnd/>
            <a:tailEnd/>
          </a:ln>
        </p:spPr>
        <p:txBody>
          <a:bodyPr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lang="zh-TW" altLang="en-US" sz="2000">
                <a:solidFill>
                  <a:srgbClr val="FF0000"/>
                </a:solidFill>
                <a:latin typeface="標楷體" pitchFamily="65" charset="-120"/>
                <a:ea typeface="標楷體" pitchFamily="65" charset="-120"/>
              </a:rPr>
              <a:t>項目別為機關十八分類</a:t>
            </a:r>
            <a:endParaRPr lang="zh-TW" altLang="en-US" sz="2000">
              <a:solidFill>
                <a:srgbClr val="FF0000"/>
              </a:solidFill>
              <a:ea typeface="標楷體" pitchFamily="65" charset="-120"/>
            </a:endParaRPr>
          </a:p>
        </p:txBody>
      </p:sp>
      <p:sp>
        <p:nvSpPr>
          <p:cNvPr id="2" name="Rectangle 33"/>
          <p:cNvSpPr>
            <a:spLocks noChangeArrowheads="1"/>
          </p:cNvSpPr>
          <p:nvPr/>
        </p:nvSpPr>
        <p:spPr bwMode="auto">
          <a:xfrm>
            <a:off x="-15875" y="950913"/>
            <a:ext cx="9906000" cy="3556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0"/>
              </a:spcBef>
              <a:defRPr kumimoji="1" sz="2400">
                <a:solidFill>
                  <a:schemeClr val="tx1"/>
                </a:solidFill>
                <a:latin typeface="Times New Roman" pitchFamily="18" charset="0"/>
                <a:ea typeface="新細明體" charset="-120"/>
              </a:defRPr>
            </a:lvl1pPr>
            <a:lvl2pPr marL="742950" indent="-285750">
              <a:spcBef>
                <a:spcPct val="0"/>
              </a:spcBef>
              <a:defRPr kumimoji="1" sz="2400">
                <a:solidFill>
                  <a:schemeClr val="tx1"/>
                </a:solidFill>
                <a:latin typeface="Times New Roman" pitchFamily="18" charset="0"/>
                <a:ea typeface="新細明體" charset="-120"/>
              </a:defRPr>
            </a:lvl2pPr>
            <a:lvl3pPr marL="1143000" indent="-228600">
              <a:spcBef>
                <a:spcPct val="0"/>
              </a:spcBef>
              <a:defRPr kumimoji="1" sz="2400">
                <a:solidFill>
                  <a:schemeClr val="tx1"/>
                </a:solidFill>
                <a:latin typeface="Times New Roman" pitchFamily="18" charset="0"/>
                <a:ea typeface="新細明體" charset="-120"/>
              </a:defRPr>
            </a:lvl3pPr>
            <a:lvl4pPr marL="1600200" indent="-228600">
              <a:spcBef>
                <a:spcPct val="0"/>
              </a:spcBef>
              <a:defRPr kumimoji="1" sz="2400">
                <a:solidFill>
                  <a:schemeClr val="tx1"/>
                </a:solidFill>
                <a:latin typeface="Times New Roman" pitchFamily="18" charset="0"/>
                <a:ea typeface="新細明體" charset="-120"/>
              </a:defRPr>
            </a:lvl4pPr>
            <a:lvl5pPr marL="2057400" indent="-228600">
              <a:spcBef>
                <a:spcPct val="0"/>
              </a:spcBef>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algn="ctr" eaLnBrk="1" hangingPunct="1">
              <a:buFontTx/>
              <a:buNone/>
            </a:pPr>
            <a:r>
              <a:rPr kumimoji="0" lang="zh-TW" altLang="en-US">
                <a:ea typeface="標楷體" pitchFamily="65" charset="-120"/>
              </a:rPr>
              <a:t>年齡</a:t>
            </a:r>
            <a:r>
              <a:rPr kumimoji="0" lang="en-US" altLang="zh-TW">
                <a:ea typeface="標楷體" pitchFamily="65" charset="-120"/>
              </a:rPr>
              <a:t>-</a:t>
            </a:r>
            <a:r>
              <a:rPr kumimoji="0" lang="zh-TW" altLang="en-US">
                <a:ea typeface="標楷體" pitchFamily="65" charset="-120"/>
              </a:rPr>
              <a:t>報表格式</a:t>
            </a:r>
            <a:r>
              <a:rPr kumimoji="0" lang="zh-TW" altLang="en-US"/>
              <a:t> </a:t>
            </a:r>
            <a:endParaRPr kumimoji="0" lang="en-US" altLang="zh-TW"/>
          </a:p>
        </p:txBody>
      </p:sp>
      <p:pic>
        <p:nvPicPr>
          <p:cNvPr id="15975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349375"/>
            <a:ext cx="9906000" cy="5508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pic>
    </p:spTree>
    <p:extLst>
      <p:ext uri="{BB962C8B-B14F-4D97-AF65-F5344CB8AC3E}">
        <p14:creationId xmlns:p14="http://schemas.microsoft.com/office/powerpoint/2010/main" val="3000382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59759"/>
                                        </p:tgtEl>
                                        <p:attrNameLst>
                                          <p:attrName>style.visibility</p:attrName>
                                        </p:attrNameLst>
                                      </p:cBhvr>
                                      <p:to>
                                        <p:strVal val="visible"/>
                                      </p:to>
                                    </p:set>
                                    <p:animEffect transition="in" filter="blinds(horizontal)">
                                      <p:cBhvr>
                                        <p:cTn id="10" dur="500"/>
                                        <p:tgtEl>
                                          <p:spTgt spid="159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997200"/>
            <a:ext cx="81438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969963" y="107950"/>
            <a:ext cx="7019925" cy="584200"/>
          </a:xfrm>
          <a:prstGeom prst="rect">
            <a:avLst/>
          </a:prstGeom>
          <a:noFill/>
          <a:ln>
            <a:noFill/>
          </a:ln>
          <a:extLst/>
        </p:spPr>
        <p:txBody>
          <a:bodyPr anchor="ctr"/>
          <a:lstStyle/>
          <a:p>
            <a:r>
              <a:rPr lang="zh-TW" altLang="en-US" sz="3600" b="1" dirty="0">
                <a:latin typeface="+mj-lt"/>
                <a:ea typeface="+mj-ea"/>
                <a:cs typeface="+mj-cs"/>
              </a:rPr>
              <a:t>各子系統增修功能</a:t>
            </a:r>
          </a:p>
        </p:txBody>
      </p:sp>
      <p:sp>
        <p:nvSpPr>
          <p:cNvPr id="10" name="雲朵形 9"/>
          <p:cNvSpPr/>
          <p:nvPr/>
        </p:nvSpPr>
        <p:spPr>
          <a:xfrm>
            <a:off x="3873500" y="4365625"/>
            <a:ext cx="4168775" cy="1439863"/>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rgbClr val="FF0000"/>
                </a:solidFill>
              </a:rPr>
              <a:t>文稿種類為</a:t>
            </a:r>
            <a:r>
              <a:rPr lang="zh-TW" altLang="en-US" sz="2000" b="1" dirty="0">
                <a:solidFill>
                  <a:srgbClr val="FF0000"/>
                </a:solidFill>
              </a:rPr>
              <a:t>派免兼令</a:t>
            </a:r>
            <a:r>
              <a:rPr lang="zh-TW" altLang="en-US" sz="2000" dirty="0">
                <a:solidFill>
                  <a:srgbClr val="FF0000"/>
                </a:solidFill>
              </a:rPr>
              <a:t>，可以選擇</a:t>
            </a:r>
            <a:r>
              <a:rPr lang="zh-TW" altLang="en-US" sz="2000" b="1" dirty="0">
                <a:solidFill>
                  <a:srgbClr val="FF0000"/>
                </a:solidFill>
              </a:rPr>
              <a:t>資料覆蓋</a:t>
            </a:r>
            <a:r>
              <a:rPr lang="zh-TW" altLang="en-US" sz="2000" dirty="0">
                <a:solidFill>
                  <a:srgbClr val="FF0000"/>
                </a:solidFill>
              </a:rPr>
              <a:t>。</a:t>
            </a:r>
          </a:p>
        </p:txBody>
      </p:sp>
      <p:sp>
        <p:nvSpPr>
          <p:cNvPr id="16" name="文字方塊 15"/>
          <p:cNvSpPr txBox="1">
            <a:spLocks noChangeArrowheads="1"/>
          </p:cNvSpPr>
          <p:nvPr/>
        </p:nvSpPr>
        <p:spPr bwMode="auto">
          <a:xfrm>
            <a:off x="6931025" y="169863"/>
            <a:ext cx="2708275" cy="523875"/>
          </a:xfrm>
          <a:prstGeom prst="rect">
            <a:avLst/>
          </a:prstGeom>
          <a:blipFill>
            <a:blip r:embed="rId4"/>
            <a:tile tx="0" ty="0" sx="100000" sy="100000" flip="none" algn="tl"/>
          </a:blip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任免遷調</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pic>
        <p:nvPicPr>
          <p:cNvPr id="512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1052513"/>
            <a:ext cx="655320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3297238" y="1628775"/>
            <a:ext cx="863600" cy="215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7" name="弧形向右箭號 16"/>
          <p:cNvSpPr>
            <a:spLocks noChangeArrowheads="1"/>
          </p:cNvSpPr>
          <p:nvPr/>
        </p:nvSpPr>
        <p:spPr bwMode="auto">
          <a:xfrm rot="19556078" flipH="1">
            <a:off x="6986588" y="2049463"/>
            <a:ext cx="779462" cy="1844675"/>
          </a:xfrm>
          <a:prstGeom prst="curvedRightArrow">
            <a:avLst>
              <a:gd name="adj1" fmla="val 25342"/>
              <a:gd name="adj2" fmla="val 65334"/>
              <a:gd name="adj3" fmla="val 49903"/>
            </a:avLst>
          </a:prstGeom>
          <a:solidFill>
            <a:schemeClr val="accent1"/>
          </a:solidFill>
          <a:ln w="9525" algn="ctr">
            <a:solidFill>
              <a:schemeClr val="tx1"/>
            </a:solidFill>
            <a:round/>
            <a:headEnd/>
            <a:tailEnd/>
          </a:ln>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endParaRPr lang="zh-TW" altLang="en-US" sz="1800">
              <a:solidFill>
                <a:schemeClr val="bg1"/>
              </a:solidFill>
              <a:latin typeface="Arial" charset="0"/>
              <a:ea typeface="標楷體" pitchFamily="65" charset="-120"/>
            </a:endParaRPr>
          </a:p>
        </p:txBody>
      </p:sp>
      <p:sp>
        <p:nvSpPr>
          <p:cNvPr id="11" name="AutoShape 52"/>
          <p:cNvSpPr>
            <a:spLocks noChangeArrowheads="1"/>
          </p:cNvSpPr>
          <p:nvPr/>
        </p:nvSpPr>
        <p:spPr bwMode="gray">
          <a:xfrm rot="10800000">
            <a:off x="6465888" y="836613"/>
            <a:ext cx="3241675" cy="504825"/>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p>
            <a:pPr algn="ctr">
              <a:defRPr/>
            </a:pPr>
            <a:r>
              <a:rPr lang="zh-TW" altLang="en-US" b="1" dirty="0">
                <a:solidFill>
                  <a:schemeClr val="bg1"/>
                </a:solidFill>
                <a:latin typeface="標楷體" pitchFamily="65" charset="-120"/>
                <a:ea typeface="標楷體" pitchFamily="65" charset="-120"/>
              </a:rPr>
              <a:t>增加資料覆蓋功能</a:t>
            </a:r>
            <a:endParaRPr lang="zh-TW" altLang="zh-TW" b="1"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1839538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AutoShape 83"/>
          <p:cNvSpPr>
            <a:spLocks noChangeArrowheads="1"/>
          </p:cNvSpPr>
          <p:nvPr/>
        </p:nvSpPr>
        <p:spPr bwMode="auto">
          <a:xfrm>
            <a:off x="169863" y="908050"/>
            <a:ext cx="9577387" cy="5401270"/>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a:buClr>
                <a:srgbClr val="FF9900"/>
              </a:buClr>
              <a:buFont typeface="Wingdings" pitchFamily="2" charset="2"/>
              <a:buChar char="u"/>
            </a:pPr>
            <a:endParaRPr lang="zh-TW" altLang="en-US"/>
          </a:p>
        </p:txBody>
      </p:sp>
      <p:sp>
        <p:nvSpPr>
          <p:cNvPr id="4" name="文字方塊 7"/>
          <p:cNvSpPr txBox="1">
            <a:spLocks noChangeArrowheads="1"/>
          </p:cNvSpPr>
          <p:nvPr/>
        </p:nvSpPr>
        <p:spPr bwMode="auto">
          <a:xfrm>
            <a:off x="344488" y="1219714"/>
            <a:ext cx="8840216" cy="4262705"/>
          </a:xfrm>
          <a:prstGeom prst="rect">
            <a:avLst/>
          </a:prstGeom>
          <a:noFill/>
          <a:ln>
            <a:noFill/>
          </a:ln>
          <a:extLst/>
        </p:spPr>
        <p:txBody>
          <a:bodyPr wrap="square">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 typeface="Wingdings" pitchFamily="2" charset="2"/>
              <a:buChar char="u"/>
              <a:defRPr/>
            </a:pPr>
            <a:r>
              <a:rPr lang="zh-TW" altLang="zh-TW" sz="2800" dirty="0" smtClean="0">
                <a:latin typeface="+mj-ea"/>
                <a:ea typeface="+mj-ea"/>
              </a:rPr>
              <a:t>因應法官法</a:t>
            </a:r>
            <a:r>
              <a:rPr lang="zh-TW" altLang="en-US" sz="2800" dirty="0" smtClean="0">
                <a:latin typeface="+mj-ea"/>
                <a:ea typeface="+mj-ea"/>
              </a:rPr>
              <a:t>施行</a:t>
            </a:r>
            <a:r>
              <a:rPr lang="zh-TW" altLang="zh-TW" sz="2800" dirty="0" smtClean="0">
                <a:latin typeface="+mj-ea"/>
                <a:ea typeface="+mj-ea"/>
              </a:rPr>
              <a:t>，</a:t>
            </a:r>
            <a:r>
              <a:rPr lang="zh-TW" altLang="zh-TW" sz="2800" dirty="0">
                <a:latin typeface="+mj-ea"/>
                <a:ea typeface="+mj-ea"/>
              </a:rPr>
              <a:t>配合</a:t>
            </a:r>
            <a:r>
              <a:rPr lang="zh-TW" altLang="zh-TW" sz="2800" dirty="0" smtClean="0">
                <a:latin typeface="+mj-ea"/>
                <a:ea typeface="+mj-ea"/>
              </a:rPr>
              <a:t>調整</a:t>
            </a:r>
            <a:r>
              <a:rPr lang="zh-TW" altLang="en-US" sz="2800" dirty="0" smtClean="0">
                <a:latin typeface="+mj-ea"/>
                <a:ea typeface="+mj-ea"/>
              </a:rPr>
              <a:t>以</a:t>
            </a:r>
            <a:r>
              <a:rPr lang="zh-TW" altLang="zh-TW" sz="2800" dirty="0" smtClean="0">
                <a:latin typeface="+mj-ea"/>
                <a:ea typeface="+mj-ea"/>
              </a:rPr>
              <a:t>下系統</a:t>
            </a:r>
            <a:r>
              <a:rPr lang="zh-TW" altLang="en-US" sz="2800" dirty="0" smtClean="0">
                <a:latin typeface="+mj-ea"/>
                <a:ea typeface="+mj-ea"/>
              </a:rPr>
              <a:t>功能：</a:t>
            </a:r>
            <a:endParaRPr lang="en-US" altLang="zh-TW" sz="2800" dirty="0" smtClean="0">
              <a:latin typeface="+mj-ea"/>
              <a:ea typeface="+mj-ea"/>
            </a:endParaRPr>
          </a:p>
          <a:p>
            <a:pPr marL="914400" lvl="1" indent="-514350">
              <a:spcBef>
                <a:spcPts val="600"/>
              </a:spcBef>
              <a:spcAft>
                <a:spcPts val="600"/>
              </a:spcAft>
              <a:buFont typeface="+mj-lt"/>
              <a:buAutoNum type="arabicPeriod"/>
            </a:pPr>
            <a:r>
              <a:rPr lang="zh-TW" altLang="zh-TW" sz="2200" dirty="0">
                <a:latin typeface="+mn-ea"/>
                <a:ea typeface="+mn-ea"/>
              </a:rPr>
              <a:t>任免遷調子系統：</a:t>
            </a:r>
            <a:r>
              <a:rPr lang="zh-TW" altLang="zh-TW" sz="2200" dirty="0" smtClean="0">
                <a:latin typeface="+mn-ea"/>
                <a:ea typeface="+mn-ea"/>
              </a:rPr>
              <a:t>配合調整</a:t>
            </a:r>
            <a:r>
              <a:rPr lang="zh-TW" altLang="zh-TW" sz="2200" dirty="0">
                <a:latin typeface="+mn-ea"/>
                <a:ea typeface="+mn-ea"/>
              </a:rPr>
              <a:t>派免令函與銓審相關作業。</a:t>
            </a:r>
          </a:p>
          <a:p>
            <a:pPr marL="914400" lvl="1" indent="-514350">
              <a:spcBef>
                <a:spcPts val="600"/>
              </a:spcBef>
              <a:spcAft>
                <a:spcPts val="600"/>
              </a:spcAft>
              <a:buFont typeface="+mj-lt"/>
              <a:buAutoNum type="arabicPeriod"/>
            </a:pPr>
            <a:r>
              <a:rPr lang="zh-TW" altLang="zh-TW" sz="2200" dirty="0">
                <a:latin typeface="+mn-ea"/>
                <a:ea typeface="+mn-ea"/>
              </a:rPr>
              <a:t>個人基本資料子系統：</a:t>
            </a:r>
            <a:r>
              <a:rPr lang="zh-TW" altLang="zh-TW" sz="2200" dirty="0" smtClean="0">
                <a:latin typeface="+mn-ea"/>
                <a:ea typeface="+mn-ea"/>
              </a:rPr>
              <a:t>配合調整</a:t>
            </a:r>
            <a:r>
              <a:rPr lang="zh-TW" altLang="en-US" sz="2200" dirty="0" smtClean="0">
                <a:latin typeface="+mn-ea"/>
                <a:ea typeface="+mn-ea"/>
              </a:rPr>
              <a:t>相關</a:t>
            </a:r>
            <a:r>
              <a:rPr lang="zh-TW" altLang="zh-TW" sz="2200" dirty="0" smtClean="0">
                <a:latin typeface="+mn-ea"/>
                <a:ea typeface="+mn-ea"/>
              </a:rPr>
              <a:t>個人</a:t>
            </a:r>
            <a:r>
              <a:rPr lang="zh-TW" altLang="zh-TW" sz="2200" dirty="0">
                <a:latin typeface="+mn-ea"/>
                <a:ea typeface="+mn-ea"/>
              </a:rPr>
              <a:t>資料建檔與報表。</a:t>
            </a:r>
          </a:p>
          <a:p>
            <a:pPr marL="914400" lvl="1" indent="-514350">
              <a:spcBef>
                <a:spcPts val="600"/>
              </a:spcBef>
              <a:spcAft>
                <a:spcPts val="600"/>
              </a:spcAft>
              <a:buFont typeface="+mj-lt"/>
              <a:buAutoNum type="arabicPeriod"/>
            </a:pPr>
            <a:r>
              <a:rPr lang="zh-TW" altLang="zh-TW" sz="2200" dirty="0">
                <a:latin typeface="+mn-ea"/>
                <a:ea typeface="+mn-ea"/>
              </a:rPr>
              <a:t>考績子系統</a:t>
            </a:r>
            <a:r>
              <a:rPr lang="en-US" altLang="zh-TW" sz="2200" dirty="0">
                <a:latin typeface="+mn-ea"/>
                <a:ea typeface="+mn-ea"/>
              </a:rPr>
              <a:t>:</a:t>
            </a:r>
            <a:r>
              <a:rPr lang="zh-TW" altLang="zh-TW" sz="2200" dirty="0" smtClean="0">
                <a:latin typeface="+mn-ea"/>
                <a:ea typeface="+mn-ea"/>
              </a:rPr>
              <a:t>配合調整</a:t>
            </a:r>
            <a:r>
              <a:rPr lang="zh-TW" altLang="en-US" sz="2200" dirty="0" smtClean="0">
                <a:latin typeface="+mn-ea"/>
                <a:ea typeface="+mn-ea"/>
              </a:rPr>
              <a:t>相關</a:t>
            </a:r>
            <a:r>
              <a:rPr lang="zh-TW" altLang="zh-TW" sz="2200" dirty="0" smtClean="0">
                <a:latin typeface="+mn-ea"/>
                <a:ea typeface="+mn-ea"/>
              </a:rPr>
              <a:t>考績資料</a:t>
            </a:r>
            <a:r>
              <a:rPr lang="zh-TW" altLang="en-US" sz="2200" dirty="0" smtClean="0">
                <a:latin typeface="+mn-ea"/>
                <a:ea typeface="+mn-ea"/>
              </a:rPr>
              <a:t>之</a:t>
            </a:r>
            <a:r>
              <a:rPr lang="zh-TW" altLang="zh-TW" sz="2200" dirty="0" smtClean="0">
                <a:latin typeface="+mn-ea"/>
                <a:ea typeface="+mn-ea"/>
              </a:rPr>
              <a:t>建檔欄位</a:t>
            </a:r>
            <a:r>
              <a:rPr lang="zh-TW" altLang="zh-TW" sz="2200" dirty="0">
                <a:latin typeface="+mn-ea"/>
                <a:ea typeface="+mn-ea"/>
              </a:rPr>
              <a:t>、</a:t>
            </a:r>
            <a:r>
              <a:rPr lang="zh-TW" altLang="zh-TW" sz="2200" dirty="0" smtClean="0">
                <a:latin typeface="+mn-ea"/>
                <a:ea typeface="+mn-ea"/>
              </a:rPr>
              <a:t>資料擷取</a:t>
            </a:r>
            <a:r>
              <a:rPr lang="zh-TW" altLang="zh-TW" sz="2200" dirty="0">
                <a:latin typeface="+mn-ea"/>
                <a:ea typeface="+mn-ea"/>
              </a:rPr>
              <a:t>、擬予</a:t>
            </a:r>
            <a:r>
              <a:rPr lang="zh-TW" altLang="zh-TW" sz="2200" dirty="0" smtClean="0">
                <a:latin typeface="+mn-ea"/>
                <a:ea typeface="+mn-ea"/>
              </a:rPr>
              <a:t>獎懲判斷</a:t>
            </a:r>
            <a:r>
              <a:rPr lang="zh-TW" altLang="zh-TW" sz="2200" dirty="0">
                <a:latin typeface="+mn-ea"/>
                <a:ea typeface="+mn-ea"/>
              </a:rPr>
              <a:t>、</a:t>
            </a:r>
            <a:r>
              <a:rPr lang="zh-TW" altLang="zh-TW" sz="2200" dirty="0" smtClean="0">
                <a:latin typeface="+mn-ea"/>
                <a:ea typeface="+mn-ea"/>
              </a:rPr>
              <a:t>晉級判斷，</a:t>
            </a:r>
            <a:r>
              <a:rPr lang="zh-TW" altLang="en-US" sz="2200" dirty="0" smtClean="0">
                <a:latin typeface="+mn-ea"/>
                <a:ea typeface="+mn-ea"/>
              </a:rPr>
              <a:t>並</a:t>
            </a:r>
            <a:r>
              <a:rPr lang="zh-TW" altLang="zh-TW" sz="2200" dirty="0" smtClean="0">
                <a:latin typeface="+mn-ea"/>
                <a:ea typeface="+mn-ea"/>
              </a:rPr>
              <a:t>增加</a:t>
            </a:r>
            <a:r>
              <a:rPr lang="zh-TW" altLang="zh-TW" sz="2200" dirty="0">
                <a:latin typeface="+mn-ea"/>
              </a:rPr>
              <a:t>產製</a:t>
            </a:r>
            <a:r>
              <a:rPr lang="zh-TW" altLang="zh-TW" sz="2200" dirty="0" smtClean="0">
                <a:latin typeface="+mn-ea"/>
                <a:ea typeface="+mn-ea"/>
              </a:rPr>
              <a:t>檢察官</a:t>
            </a:r>
            <a:r>
              <a:rPr lang="zh-TW" altLang="zh-TW" sz="2200" dirty="0">
                <a:latin typeface="+mn-ea"/>
                <a:ea typeface="+mn-ea"/>
              </a:rPr>
              <a:t>或</a:t>
            </a:r>
            <a:r>
              <a:rPr lang="zh-TW" altLang="zh-TW" sz="2200" dirty="0" smtClean="0">
                <a:latin typeface="+mn-ea"/>
                <a:ea typeface="+mn-ea"/>
              </a:rPr>
              <a:t>法官不同考績</a:t>
            </a:r>
            <a:r>
              <a:rPr lang="zh-TW" altLang="en-US" sz="2200" dirty="0" smtClean="0">
                <a:latin typeface="+mn-ea"/>
                <a:ea typeface="+mn-ea"/>
              </a:rPr>
              <a:t>之</a:t>
            </a:r>
            <a:r>
              <a:rPr lang="zh-TW" altLang="zh-TW" sz="2200" dirty="0" smtClean="0">
                <a:latin typeface="+mn-ea"/>
                <a:ea typeface="+mn-ea"/>
              </a:rPr>
              <a:t>報表</a:t>
            </a:r>
            <a:r>
              <a:rPr lang="en-US" altLang="zh-TW" sz="2200" dirty="0">
                <a:latin typeface="+mn-ea"/>
                <a:ea typeface="+mn-ea"/>
              </a:rPr>
              <a:t>(</a:t>
            </a:r>
            <a:r>
              <a:rPr lang="zh-TW" altLang="zh-TW" sz="2200" dirty="0">
                <a:latin typeface="+mn-ea"/>
                <a:ea typeface="+mn-ea"/>
              </a:rPr>
              <a:t>如平時考評紀錄表、職務評定內部評定清冊、職務評定表、職務評定清冊、職務評定通知書、職務評定更正或變更申請表等</a:t>
            </a:r>
            <a:r>
              <a:rPr lang="en-US" altLang="zh-TW" sz="2200" dirty="0">
                <a:latin typeface="+mn-ea"/>
                <a:ea typeface="+mn-ea"/>
              </a:rPr>
              <a:t>)</a:t>
            </a:r>
            <a:r>
              <a:rPr lang="zh-TW" altLang="zh-TW" sz="2200" dirty="0">
                <a:latin typeface="+mn-ea"/>
                <a:ea typeface="+mn-ea"/>
              </a:rPr>
              <a:t>。</a:t>
            </a:r>
          </a:p>
          <a:p>
            <a:pPr marL="914400" lvl="1" indent="-514350">
              <a:spcBef>
                <a:spcPts val="600"/>
              </a:spcBef>
              <a:spcAft>
                <a:spcPts val="600"/>
              </a:spcAft>
              <a:buFont typeface="+mj-lt"/>
              <a:buAutoNum type="arabicPeriod"/>
            </a:pPr>
            <a:r>
              <a:rPr lang="zh-TW" altLang="zh-TW" sz="2200" dirty="0">
                <a:latin typeface="+mn-ea"/>
                <a:ea typeface="+mn-ea"/>
              </a:rPr>
              <a:t>待遇福利子系統</a:t>
            </a:r>
            <a:r>
              <a:rPr lang="en-US" altLang="zh-TW" sz="2200" dirty="0">
                <a:latin typeface="+mn-ea"/>
                <a:ea typeface="+mn-ea"/>
              </a:rPr>
              <a:t>:</a:t>
            </a:r>
            <a:r>
              <a:rPr lang="zh-TW" altLang="zh-TW" sz="2200" dirty="0" smtClean="0">
                <a:latin typeface="+mn-ea"/>
                <a:ea typeface="+mn-ea"/>
              </a:rPr>
              <a:t>配合依</a:t>
            </a:r>
            <a:r>
              <a:rPr lang="zh-TW" altLang="zh-TW" sz="2200" dirty="0">
                <a:latin typeface="+mn-ea"/>
                <a:ea typeface="+mn-ea"/>
              </a:rPr>
              <a:t>現職產生待遇資料。</a:t>
            </a:r>
          </a:p>
          <a:p>
            <a:pPr marL="914400" lvl="1" indent="-514350">
              <a:spcBef>
                <a:spcPts val="600"/>
              </a:spcBef>
              <a:spcAft>
                <a:spcPts val="600"/>
              </a:spcAft>
              <a:buFont typeface="+mj-lt"/>
              <a:buAutoNum type="arabicPeriod"/>
            </a:pPr>
            <a:r>
              <a:rPr lang="zh-TW" altLang="zh-TW" sz="2200" dirty="0">
                <a:latin typeface="+mn-ea"/>
                <a:ea typeface="+mn-ea"/>
              </a:rPr>
              <a:t>系統管理子系統</a:t>
            </a:r>
            <a:r>
              <a:rPr lang="en-US" altLang="zh-TW" sz="2200" dirty="0">
                <a:latin typeface="+mn-ea"/>
                <a:ea typeface="+mn-ea"/>
              </a:rPr>
              <a:t>:</a:t>
            </a:r>
            <a:r>
              <a:rPr lang="zh-TW" altLang="zh-TW" sz="2200" dirty="0" smtClean="0">
                <a:latin typeface="+mn-ea"/>
                <a:ea typeface="+mn-ea"/>
              </a:rPr>
              <a:t>配合建置</a:t>
            </a:r>
            <a:r>
              <a:rPr lang="zh-TW" altLang="zh-TW" sz="2200" dirty="0">
                <a:latin typeface="+mn-ea"/>
                <a:ea typeface="+mn-ea"/>
              </a:rPr>
              <a:t>適用法官法對照檔</a:t>
            </a:r>
            <a:r>
              <a:rPr lang="zh-TW" altLang="zh-TW" sz="2200" dirty="0" smtClean="0">
                <a:latin typeface="+mn-ea"/>
                <a:ea typeface="+mn-ea"/>
              </a:rPr>
              <a:t>。</a:t>
            </a:r>
            <a:endParaRPr lang="zh-TW" altLang="zh-TW" sz="2200" dirty="0">
              <a:latin typeface="+mn-ea"/>
              <a:ea typeface="+mn-ea"/>
            </a:endParaRPr>
          </a:p>
        </p:txBody>
      </p:sp>
      <p:sp>
        <p:nvSpPr>
          <p:cNvPr id="5" name="Rectangle 6"/>
          <p:cNvSpPr>
            <a:spLocks noChangeArrowheads="1"/>
          </p:cNvSpPr>
          <p:nvPr/>
        </p:nvSpPr>
        <p:spPr bwMode="auto">
          <a:xfrm>
            <a:off x="969963" y="107950"/>
            <a:ext cx="7019925" cy="584200"/>
          </a:xfrm>
          <a:prstGeom prst="rect">
            <a:avLst/>
          </a:prstGeom>
          <a:noFill/>
          <a:ln>
            <a:noFill/>
          </a:ln>
          <a:extLst/>
        </p:spPr>
        <p:txBody>
          <a:bodyPr anchor="ctr"/>
          <a:lstStyle/>
          <a:p>
            <a:pPr eaLnBrk="1" hangingPunct="1"/>
            <a:r>
              <a:rPr lang="zh-TW" altLang="en-US" sz="3600" b="1" dirty="0" smtClean="0">
                <a:latin typeface="+mj-ea"/>
                <a:ea typeface="+mj-ea"/>
              </a:rPr>
              <a:t>因應法官法施行增修功能</a:t>
            </a:r>
            <a:endParaRPr lang="zh-TW" altLang="en-US" sz="3600" b="1" dirty="0">
              <a:latin typeface="+mj-ea"/>
              <a:ea typeface="+mj-ea"/>
            </a:endParaRPr>
          </a:p>
        </p:txBody>
      </p:sp>
      <p:pic>
        <p:nvPicPr>
          <p:cNvPr id="6" name="Picture 2"/>
          <p:cNvPicPr>
            <a:picLocks noChangeAspect="1" noChangeArrowheads="1"/>
          </p:cNvPicPr>
          <p:nvPr/>
        </p:nvPicPr>
        <p:blipFill>
          <a:blip r:embed="rId3"/>
          <a:srcRect/>
          <a:stretch>
            <a:fillRect/>
          </a:stretch>
        </p:blipFill>
        <p:spPr bwMode="auto">
          <a:xfrm>
            <a:off x="6032500" y="411163"/>
            <a:ext cx="3457575" cy="614362"/>
          </a:xfrm>
          <a:prstGeom prst="rect">
            <a:avLst/>
          </a:prstGeom>
          <a:noFill/>
          <a:ln>
            <a:noFill/>
          </a:ln>
          <a:effectLst>
            <a:prstShdw prst="shdw17" dist="17961" dir="2700000">
              <a:schemeClr val="accent1">
                <a:gamma/>
                <a:shade val="60000"/>
                <a:invGamma/>
              </a:schemeClr>
            </a:prstShdw>
          </a:effectLst>
          <a:extLst/>
        </p:spPr>
      </p:pic>
    </p:spTree>
    <p:extLst>
      <p:ext uri="{BB962C8B-B14F-4D97-AF65-F5344CB8AC3E}">
        <p14:creationId xmlns:p14="http://schemas.microsoft.com/office/powerpoint/2010/main" val="1353642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字方塊 7"/>
          <p:cNvSpPr txBox="1">
            <a:spLocks noChangeArrowheads="1"/>
          </p:cNvSpPr>
          <p:nvPr/>
        </p:nvSpPr>
        <p:spPr bwMode="auto">
          <a:xfrm>
            <a:off x="128464" y="822186"/>
            <a:ext cx="9793088" cy="6165790"/>
          </a:xfrm>
          <a:prstGeom prst="rect">
            <a:avLst/>
          </a:prstGeom>
          <a:no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 typeface="Wingdings" pitchFamily="2" charset="2"/>
              <a:buChar char="u"/>
              <a:defRPr/>
            </a:pPr>
            <a:r>
              <a:rPr lang="zh-TW" altLang="en-US" sz="2800" dirty="0" smtClean="0">
                <a:latin typeface="+mn-ea"/>
                <a:ea typeface="+mn-ea"/>
              </a:rPr>
              <a:t>法官法</a:t>
            </a:r>
            <a:endParaRPr lang="zh-TW" altLang="zh-TW" sz="2800" dirty="0" smtClean="0">
              <a:latin typeface="+mn-ea"/>
              <a:ea typeface="+mn-ea"/>
            </a:endParaRPr>
          </a:p>
          <a:p>
            <a:pPr marL="781200" lvl="5" indent="-457200">
              <a:spcBef>
                <a:spcPts val="200"/>
              </a:spcBef>
              <a:buFont typeface="+mj-lt"/>
              <a:buAutoNum type="arabicPeriod"/>
              <a:defRPr/>
            </a:pPr>
            <a:r>
              <a:rPr lang="zh-TW" altLang="zh-TW" sz="2000" dirty="0" smtClean="0">
                <a:latin typeface="+mn-ea"/>
                <a:ea typeface="+mn-ea"/>
              </a:rPr>
              <a:t>緣由：</a:t>
            </a:r>
            <a:r>
              <a:rPr lang="zh-TW" altLang="zh-TW" sz="2000" b="1" dirty="0" smtClean="0">
                <a:latin typeface="+mn-ea"/>
                <a:ea typeface="+mn-ea"/>
              </a:rPr>
              <a:t>中華民國</a:t>
            </a:r>
            <a:r>
              <a:rPr lang="en-US" altLang="zh-TW" sz="2000" b="1" dirty="0" smtClean="0">
                <a:latin typeface="+mn-ea"/>
                <a:ea typeface="+mn-ea"/>
              </a:rPr>
              <a:t>100</a:t>
            </a:r>
            <a:r>
              <a:rPr lang="zh-TW" altLang="zh-TW" sz="2000" b="1" dirty="0" smtClean="0">
                <a:latin typeface="+mn-ea"/>
                <a:ea typeface="+mn-ea"/>
              </a:rPr>
              <a:t>年</a:t>
            </a:r>
            <a:r>
              <a:rPr lang="en-US" altLang="zh-TW" sz="2000" b="1" dirty="0" smtClean="0">
                <a:latin typeface="+mn-ea"/>
                <a:ea typeface="+mn-ea"/>
              </a:rPr>
              <a:t>7</a:t>
            </a:r>
            <a:r>
              <a:rPr lang="zh-TW" altLang="zh-TW" sz="2000" b="1" dirty="0" smtClean="0">
                <a:latin typeface="+mn-ea"/>
                <a:ea typeface="+mn-ea"/>
              </a:rPr>
              <a:t>月</a:t>
            </a:r>
            <a:r>
              <a:rPr lang="en-US" altLang="zh-TW" sz="2000" b="1" dirty="0" smtClean="0">
                <a:latin typeface="+mn-ea"/>
                <a:ea typeface="+mn-ea"/>
              </a:rPr>
              <a:t>6</a:t>
            </a:r>
            <a:r>
              <a:rPr lang="zh-TW" altLang="zh-TW" sz="2000" b="1" dirty="0" smtClean="0">
                <a:latin typeface="+mn-ea"/>
                <a:ea typeface="+mn-ea"/>
              </a:rPr>
              <a:t>日</a:t>
            </a:r>
            <a:r>
              <a:rPr lang="zh-TW" altLang="zh-TW" sz="2000" dirty="0" smtClean="0">
                <a:latin typeface="+mn-ea"/>
                <a:ea typeface="+mn-ea"/>
              </a:rPr>
              <a:t>總統華總一義字第</a:t>
            </a:r>
            <a:r>
              <a:rPr lang="en-US" altLang="zh-TW" sz="2000" dirty="0" smtClean="0">
                <a:latin typeface="+mn-ea"/>
                <a:ea typeface="+mn-ea"/>
              </a:rPr>
              <a:t>10000141401</a:t>
            </a:r>
            <a:r>
              <a:rPr lang="zh-TW" altLang="zh-TW" sz="2000" dirty="0" smtClean="0">
                <a:latin typeface="+mn-ea"/>
                <a:ea typeface="+mn-ea"/>
              </a:rPr>
              <a:t>號令制定公布。</a:t>
            </a:r>
            <a:endParaRPr lang="en-US" altLang="zh-TW" sz="2000" dirty="0" smtClean="0">
              <a:latin typeface="+mn-ea"/>
              <a:ea typeface="+mn-ea"/>
            </a:endParaRPr>
          </a:p>
          <a:p>
            <a:pPr marL="781200" lvl="5" indent="-457200">
              <a:spcBef>
                <a:spcPts val="200"/>
              </a:spcBef>
              <a:buFont typeface="+mj-lt"/>
              <a:buAutoNum type="arabicPeriod"/>
              <a:defRPr/>
            </a:pPr>
            <a:r>
              <a:rPr lang="zh-TW" altLang="en-US" sz="2000" dirty="0">
                <a:latin typeface="+mn-ea"/>
                <a:ea typeface="+mn-ea"/>
              </a:rPr>
              <a:t>施行</a:t>
            </a:r>
            <a:r>
              <a:rPr lang="zh-TW" altLang="en-US" sz="2000" dirty="0" smtClean="0">
                <a:latin typeface="+mn-ea"/>
                <a:ea typeface="+mn-ea"/>
              </a:rPr>
              <a:t>日期：</a:t>
            </a:r>
            <a:r>
              <a:rPr lang="zh-TW" altLang="zh-TW" sz="2000" b="1" dirty="0">
                <a:latin typeface="+mn-ea"/>
                <a:ea typeface="+mn-ea"/>
              </a:rPr>
              <a:t>中華民國</a:t>
            </a:r>
            <a:r>
              <a:rPr lang="en-US" altLang="zh-TW" sz="2000" b="1" dirty="0">
                <a:latin typeface="+mn-ea"/>
                <a:ea typeface="+mn-ea"/>
              </a:rPr>
              <a:t>101</a:t>
            </a:r>
            <a:r>
              <a:rPr lang="zh-TW" altLang="zh-TW" sz="2000" b="1" dirty="0">
                <a:latin typeface="+mn-ea"/>
                <a:ea typeface="+mn-ea"/>
              </a:rPr>
              <a:t>年</a:t>
            </a:r>
            <a:r>
              <a:rPr lang="en-US" altLang="zh-TW" sz="2000" b="1" dirty="0">
                <a:latin typeface="+mn-ea"/>
                <a:ea typeface="+mn-ea"/>
              </a:rPr>
              <a:t>7</a:t>
            </a:r>
            <a:r>
              <a:rPr lang="zh-TW" altLang="zh-TW" sz="2000" b="1" dirty="0">
                <a:latin typeface="+mn-ea"/>
                <a:ea typeface="+mn-ea"/>
              </a:rPr>
              <a:t>月</a:t>
            </a:r>
            <a:r>
              <a:rPr lang="en-US" altLang="zh-TW" sz="2000" b="1" dirty="0">
                <a:latin typeface="+mn-ea"/>
                <a:ea typeface="+mn-ea"/>
              </a:rPr>
              <a:t>6</a:t>
            </a:r>
            <a:r>
              <a:rPr lang="zh-TW" altLang="zh-TW" sz="2000" b="1" dirty="0">
                <a:latin typeface="+mn-ea"/>
                <a:ea typeface="+mn-ea"/>
              </a:rPr>
              <a:t>日</a:t>
            </a:r>
            <a:endParaRPr lang="en-US" altLang="zh-TW" sz="2000" b="1" dirty="0">
              <a:latin typeface="+mn-ea"/>
              <a:ea typeface="+mn-ea"/>
            </a:endParaRPr>
          </a:p>
          <a:p>
            <a:pPr marL="781200" lvl="5" indent="-457200">
              <a:spcBef>
                <a:spcPts val="200"/>
              </a:spcBef>
              <a:buFont typeface="+mj-lt"/>
              <a:buAutoNum type="arabicPeriod"/>
              <a:defRPr/>
            </a:pPr>
            <a:r>
              <a:rPr lang="zh-TW" altLang="zh-TW" sz="2000" dirty="0" smtClean="0">
                <a:latin typeface="+mn-ea"/>
                <a:ea typeface="+mn-ea"/>
              </a:rPr>
              <a:t>適用的人員：</a:t>
            </a:r>
            <a:endParaRPr lang="en-US" altLang="zh-TW" sz="2000" dirty="0" smtClean="0">
              <a:latin typeface="+mn-ea"/>
              <a:ea typeface="+mn-ea"/>
            </a:endParaRPr>
          </a:p>
          <a:p>
            <a:pPr lvl="2">
              <a:spcBef>
                <a:spcPts val="200"/>
              </a:spcBef>
              <a:buFont typeface="Wingdings" pitchFamily="2" charset="2"/>
              <a:buChar char="Ø"/>
              <a:defRPr/>
            </a:pPr>
            <a:r>
              <a:rPr lang="zh-TW" altLang="zh-TW" sz="2000" dirty="0" smtClean="0">
                <a:latin typeface="+mn-ea"/>
                <a:ea typeface="+mn-ea"/>
              </a:rPr>
              <a:t>司法院大法官。</a:t>
            </a:r>
            <a:r>
              <a:rPr lang="en-US" altLang="zh-TW" sz="2000" dirty="0" smtClean="0">
                <a:latin typeface="+mn-ea"/>
                <a:ea typeface="+mn-ea"/>
              </a:rPr>
              <a:t> </a:t>
            </a:r>
            <a:endParaRPr lang="zh-TW" altLang="zh-TW" sz="2000" dirty="0" smtClean="0">
              <a:latin typeface="+mn-ea"/>
              <a:ea typeface="+mn-ea"/>
            </a:endParaRPr>
          </a:p>
          <a:p>
            <a:pPr lvl="2">
              <a:spcBef>
                <a:spcPts val="200"/>
              </a:spcBef>
              <a:buFont typeface="Wingdings" pitchFamily="2" charset="2"/>
              <a:buChar char="Ø"/>
              <a:defRPr/>
            </a:pPr>
            <a:r>
              <a:rPr lang="zh-TW" altLang="zh-TW" sz="2000" dirty="0" smtClean="0">
                <a:latin typeface="+mn-ea"/>
                <a:ea typeface="+mn-ea"/>
              </a:rPr>
              <a:t>公務員懲戒委員會委員。</a:t>
            </a:r>
            <a:r>
              <a:rPr lang="en-US" altLang="zh-TW" sz="2000" dirty="0" smtClean="0">
                <a:latin typeface="+mn-ea"/>
                <a:ea typeface="+mn-ea"/>
              </a:rPr>
              <a:t> </a:t>
            </a:r>
            <a:endParaRPr lang="zh-TW" altLang="zh-TW" sz="2000" dirty="0" smtClean="0">
              <a:latin typeface="+mn-ea"/>
              <a:ea typeface="+mn-ea"/>
            </a:endParaRPr>
          </a:p>
          <a:p>
            <a:pPr lvl="2">
              <a:spcBef>
                <a:spcPts val="200"/>
              </a:spcBef>
              <a:buFont typeface="Wingdings" pitchFamily="2" charset="2"/>
              <a:buChar char="Ø"/>
              <a:defRPr/>
            </a:pPr>
            <a:r>
              <a:rPr lang="zh-TW" altLang="zh-TW" sz="2000" dirty="0" smtClean="0">
                <a:latin typeface="+mn-ea"/>
                <a:ea typeface="+mn-ea"/>
              </a:rPr>
              <a:t>各法院法官。</a:t>
            </a:r>
            <a:r>
              <a:rPr lang="en-US" altLang="zh-TW" sz="2000" dirty="0" smtClean="0">
                <a:latin typeface="+mn-ea"/>
                <a:ea typeface="+mn-ea"/>
              </a:rPr>
              <a:t> </a:t>
            </a:r>
            <a:endParaRPr lang="zh-TW" altLang="zh-TW" sz="2000" dirty="0" smtClean="0">
              <a:latin typeface="+mn-ea"/>
              <a:ea typeface="+mn-ea"/>
            </a:endParaRPr>
          </a:p>
          <a:p>
            <a:pPr lvl="2">
              <a:spcBef>
                <a:spcPts val="200"/>
              </a:spcBef>
              <a:buFont typeface="Wingdings" pitchFamily="2" charset="2"/>
              <a:buChar char="Ø"/>
              <a:defRPr/>
            </a:pPr>
            <a:r>
              <a:rPr lang="zh-TW" altLang="zh-TW" sz="2000" dirty="0" smtClean="0">
                <a:latin typeface="+mn-ea"/>
                <a:ea typeface="+mn-ea"/>
              </a:rPr>
              <a:t>最高法院檢察署檢察總長、主任檢察官、檢察官。</a:t>
            </a:r>
          </a:p>
          <a:p>
            <a:pPr lvl="2">
              <a:spcBef>
                <a:spcPts val="200"/>
              </a:spcBef>
              <a:buFont typeface="Wingdings" pitchFamily="2" charset="2"/>
              <a:buChar char="Ø"/>
              <a:defRPr/>
            </a:pPr>
            <a:r>
              <a:rPr lang="zh-TW" altLang="zh-TW" sz="2000" dirty="0" smtClean="0">
                <a:latin typeface="+mn-ea"/>
                <a:ea typeface="+mn-ea"/>
              </a:rPr>
              <a:t>高等法院以下各級法院及其分院檢察署檢察長、主任檢察官、檢察官。</a:t>
            </a:r>
          </a:p>
          <a:p>
            <a:pPr lvl="2">
              <a:spcBef>
                <a:spcPts val="200"/>
              </a:spcBef>
              <a:buFont typeface="Wingdings" pitchFamily="2" charset="2"/>
              <a:buChar char="Ø"/>
              <a:defRPr/>
            </a:pPr>
            <a:r>
              <a:rPr lang="zh-TW" altLang="zh-TW" sz="2000" dirty="0" smtClean="0">
                <a:latin typeface="+mn-ea"/>
                <a:ea typeface="+mn-ea"/>
              </a:rPr>
              <a:t>高等法院以下各級法院及其分院試署檢察官、候補檢察官、實任檢察官。</a:t>
            </a:r>
            <a:endParaRPr lang="en-US" altLang="zh-TW" sz="2000" dirty="0" smtClean="0">
              <a:latin typeface="+mn-ea"/>
              <a:ea typeface="+mn-ea"/>
            </a:endParaRPr>
          </a:p>
          <a:p>
            <a:pPr marL="781200" lvl="5" indent="-457200">
              <a:spcBef>
                <a:spcPts val="200"/>
              </a:spcBef>
              <a:buFont typeface="+mj-lt"/>
              <a:buAutoNum type="arabicPeriod" startAt="3"/>
              <a:defRPr/>
            </a:pPr>
            <a:r>
              <a:rPr lang="zh-TW" altLang="zh-TW" sz="2000" dirty="0">
                <a:latin typeface="+mn-ea"/>
                <a:ea typeface="+mn-ea"/>
              </a:rPr>
              <a:t>法官之給與</a:t>
            </a:r>
            <a:r>
              <a:rPr lang="en-US" altLang="zh-TW" sz="2000" dirty="0">
                <a:latin typeface="+mn-ea"/>
                <a:ea typeface="+mn-ea"/>
              </a:rPr>
              <a:t>(</a:t>
            </a:r>
            <a:r>
              <a:rPr lang="zh-TW" altLang="zh-TW" sz="2000" dirty="0">
                <a:latin typeface="+mn-ea"/>
                <a:ea typeface="+mn-ea"/>
              </a:rPr>
              <a:t>檢察官準用</a:t>
            </a:r>
            <a:r>
              <a:rPr lang="en-US" altLang="zh-TW" sz="2000" dirty="0">
                <a:latin typeface="+mn-ea"/>
                <a:ea typeface="+mn-ea"/>
              </a:rPr>
              <a:t>)</a:t>
            </a:r>
            <a:r>
              <a:rPr lang="zh-TW" altLang="zh-TW" sz="2000" dirty="0">
                <a:latin typeface="+mn-ea"/>
                <a:ea typeface="+mn-ea"/>
              </a:rPr>
              <a:t>：法官不列官等、職等。其俸給，分本俸、專業加給、職務加給及地域加給，均以月計之。</a:t>
            </a:r>
            <a:endParaRPr lang="en-US" altLang="zh-TW" sz="2000" dirty="0">
              <a:latin typeface="+mn-ea"/>
              <a:ea typeface="+mn-ea"/>
            </a:endParaRPr>
          </a:p>
          <a:p>
            <a:pPr marL="781200" lvl="5" indent="-457200">
              <a:spcBef>
                <a:spcPts val="200"/>
              </a:spcBef>
              <a:buFont typeface="+mj-lt"/>
              <a:buAutoNum type="arabicPeriod" startAt="3"/>
              <a:defRPr/>
            </a:pPr>
            <a:r>
              <a:rPr lang="zh-TW" altLang="zh-TW" sz="2000" dirty="0" smtClean="0">
                <a:latin typeface="+mn-ea"/>
                <a:ea typeface="+mn-ea"/>
              </a:rPr>
              <a:t>配合</a:t>
            </a:r>
            <a:r>
              <a:rPr lang="zh-TW" altLang="en-US" sz="2000" dirty="0" smtClean="0">
                <a:latin typeface="+mn-ea"/>
                <a:ea typeface="+mn-ea"/>
              </a:rPr>
              <a:t>法</a:t>
            </a:r>
            <a:r>
              <a:rPr lang="zh-TW" altLang="zh-TW" sz="2000" dirty="0" smtClean="0">
                <a:latin typeface="+mn-ea"/>
                <a:ea typeface="+mn-ea"/>
              </a:rPr>
              <a:t>官法相關作業</a:t>
            </a:r>
            <a:r>
              <a:rPr lang="zh-TW" altLang="en-US" sz="2000" dirty="0">
                <a:latin typeface="+mn-ea"/>
                <a:ea typeface="+mn-ea"/>
              </a:rPr>
              <a:t>調整</a:t>
            </a:r>
            <a:r>
              <a:rPr lang="zh-TW" altLang="en-US" sz="2000" dirty="0" smtClean="0">
                <a:latin typeface="+mn-ea"/>
                <a:ea typeface="+mn-ea"/>
              </a:rPr>
              <a:t>的相關子系統：</a:t>
            </a:r>
            <a:endParaRPr lang="en-US" altLang="zh-TW" sz="2000" dirty="0" smtClean="0">
              <a:latin typeface="+mn-ea"/>
              <a:ea typeface="+mn-ea"/>
            </a:endParaRPr>
          </a:p>
          <a:p>
            <a:pPr lvl="2">
              <a:spcBef>
                <a:spcPts val="200"/>
              </a:spcBef>
              <a:buFont typeface="Wingdings" pitchFamily="2" charset="2"/>
              <a:buChar char="Ø"/>
              <a:defRPr/>
            </a:pPr>
            <a:r>
              <a:rPr lang="zh-TW" altLang="zh-TW" sz="2000" dirty="0">
                <a:latin typeface="+mn-ea"/>
                <a:ea typeface="+mn-ea"/>
              </a:rPr>
              <a:t>任免遷調子系統</a:t>
            </a:r>
            <a:endParaRPr lang="en-US" altLang="zh-TW" sz="2000" dirty="0">
              <a:latin typeface="+mn-ea"/>
              <a:ea typeface="+mn-ea"/>
            </a:endParaRPr>
          </a:p>
          <a:p>
            <a:pPr lvl="2">
              <a:spcBef>
                <a:spcPts val="200"/>
              </a:spcBef>
              <a:buFont typeface="Wingdings" pitchFamily="2" charset="2"/>
              <a:buChar char="Ø"/>
              <a:defRPr/>
            </a:pPr>
            <a:r>
              <a:rPr lang="zh-TW" altLang="zh-TW" sz="2000" dirty="0">
                <a:latin typeface="+mn-ea"/>
                <a:ea typeface="+mn-ea"/>
              </a:rPr>
              <a:t>個人基本資料子系統</a:t>
            </a:r>
          </a:p>
          <a:p>
            <a:pPr lvl="2">
              <a:spcBef>
                <a:spcPts val="200"/>
              </a:spcBef>
              <a:buFont typeface="Wingdings" pitchFamily="2" charset="2"/>
              <a:buChar char="Ø"/>
              <a:defRPr/>
            </a:pPr>
            <a:r>
              <a:rPr lang="zh-TW" altLang="zh-TW" sz="2000" dirty="0">
                <a:latin typeface="+mn-ea"/>
                <a:ea typeface="+mn-ea"/>
              </a:rPr>
              <a:t>考績子系統</a:t>
            </a:r>
          </a:p>
          <a:p>
            <a:pPr lvl="2">
              <a:spcBef>
                <a:spcPts val="200"/>
              </a:spcBef>
              <a:buFont typeface="Wingdings" pitchFamily="2" charset="2"/>
              <a:buChar char="Ø"/>
              <a:defRPr/>
            </a:pPr>
            <a:r>
              <a:rPr lang="zh-TW" altLang="zh-TW" sz="2000" dirty="0">
                <a:latin typeface="+mn-ea"/>
                <a:ea typeface="+mn-ea"/>
              </a:rPr>
              <a:t>待遇福利子系統</a:t>
            </a:r>
            <a:endParaRPr lang="en-US" altLang="zh-TW" sz="2000" dirty="0">
              <a:latin typeface="+mn-ea"/>
              <a:ea typeface="+mn-ea"/>
            </a:endParaRPr>
          </a:p>
          <a:p>
            <a:pPr lvl="2">
              <a:spcBef>
                <a:spcPts val="200"/>
              </a:spcBef>
              <a:buFont typeface="Wingdings" pitchFamily="2" charset="2"/>
              <a:buChar char="Ø"/>
              <a:defRPr/>
            </a:pPr>
            <a:r>
              <a:rPr lang="zh-TW" altLang="zh-TW" sz="2000" dirty="0">
                <a:latin typeface="+mn-ea"/>
                <a:ea typeface="+mn-ea"/>
              </a:rPr>
              <a:t>系統管理子系統</a:t>
            </a:r>
            <a:endParaRPr lang="en-US" altLang="zh-TW" sz="2000" dirty="0">
              <a:latin typeface="+mn-ea"/>
              <a:ea typeface="+mn-ea"/>
            </a:endParaRPr>
          </a:p>
        </p:txBody>
      </p:sp>
      <p:sp>
        <p:nvSpPr>
          <p:cNvPr id="9219" name="AutoShape 83"/>
          <p:cNvSpPr>
            <a:spLocks noChangeArrowheads="1"/>
          </p:cNvSpPr>
          <p:nvPr/>
        </p:nvSpPr>
        <p:spPr bwMode="auto">
          <a:xfrm>
            <a:off x="169863" y="908050"/>
            <a:ext cx="9577387" cy="5689600"/>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a:buClr>
                <a:srgbClr val="FF9900"/>
              </a:buClr>
              <a:buFont typeface="Wingdings" pitchFamily="2" charset="2"/>
              <a:buChar char="u"/>
            </a:pPr>
            <a:endParaRPr lang="zh-TW" altLang="en-US"/>
          </a:p>
        </p:txBody>
      </p:sp>
      <p:sp>
        <p:nvSpPr>
          <p:cNvPr id="5" name="Rectangle 6"/>
          <p:cNvSpPr>
            <a:spLocks noChangeArrowheads="1"/>
          </p:cNvSpPr>
          <p:nvPr/>
        </p:nvSpPr>
        <p:spPr bwMode="auto">
          <a:xfrm>
            <a:off x="969963" y="107950"/>
            <a:ext cx="7019925" cy="584200"/>
          </a:xfrm>
          <a:prstGeom prst="rect">
            <a:avLst/>
          </a:prstGeom>
          <a:noFill/>
          <a:ln>
            <a:noFill/>
          </a:ln>
          <a:extLst/>
        </p:spPr>
        <p:txBody>
          <a:bodyPr anchor="ctr"/>
          <a:lstStyle/>
          <a:p>
            <a:pPr eaLnBrk="1" hangingPunct="1"/>
            <a:r>
              <a:rPr lang="zh-TW" altLang="en-US" sz="3600" b="1" dirty="0">
                <a:latin typeface="+mj-ea"/>
              </a:rPr>
              <a:t>因應法官法施行增修功能</a:t>
            </a:r>
          </a:p>
        </p:txBody>
      </p:sp>
      <p:pic>
        <p:nvPicPr>
          <p:cNvPr id="6" name="Picture 2"/>
          <p:cNvPicPr>
            <a:picLocks noChangeAspect="1" noChangeArrowheads="1"/>
          </p:cNvPicPr>
          <p:nvPr/>
        </p:nvPicPr>
        <p:blipFill>
          <a:blip r:embed="rId3"/>
          <a:srcRect/>
          <a:stretch>
            <a:fillRect/>
          </a:stretch>
        </p:blipFill>
        <p:spPr bwMode="auto">
          <a:xfrm>
            <a:off x="6032500" y="411163"/>
            <a:ext cx="3457575" cy="614362"/>
          </a:xfrm>
          <a:prstGeom prst="rect">
            <a:avLst/>
          </a:prstGeom>
          <a:noFill/>
          <a:ln>
            <a:noFill/>
          </a:ln>
          <a:effectLst>
            <a:prstShdw prst="shdw17" dist="17961" dir="2700000">
              <a:schemeClr val="accent1">
                <a:gamma/>
                <a:shade val="60000"/>
                <a:invGamma/>
              </a:schemeClr>
            </a:prstShdw>
          </a:effectLst>
          <a:extLst/>
        </p:spPr>
      </p:pic>
      <p:sp>
        <p:nvSpPr>
          <p:cNvPr id="7" name="雲朵形 6"/>
          <p:cNvSpPr/>
          <p:nvPr/>
        </p:nvSpPr>
        <p:spPr>
          <a:xfrm>
            <a:off x="5025008" y="5085184"/>
            <a:ext cx="3540125" cy="1366838"/>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buFontTx/>
              <a:buNone/>
            </a:pPr>
            <a:r>
              <a:rPr lang="zh-TW" altLang="en-US" sz="2000" dirty="0" smtClean="0">
                <a:solidFill>
                  <a:srgbClr val="FF0000"/>
                </a:solidFill>
                <a:ea typeface="標楷體" pitchFamily="65" charset="-120"/>
              </a:rPr>
              <a:t>配合法務部明年導入</a:t>
            </a:r>
            <a:r>
              <a:rPr lang="en-US" altLang="zh-TW" sz="2000" dirty="0" err="1" smtClean="0">
                <a:solidFill>
                  <a:srgbClr val="FF0000"/>
                </a:solidFill>
                <a:ea typeface="標楷體" pitchFamily="65" charset="-120"/>
              </a:rPr>
              <a:t>WebHR</a:t>
            </a:r>
            <a:r>
              <a:rPr lang="zh-TW" altLang="en-US" sz="2000" dirty="0" smtClean="0">
                <a:solidFill>
                  <a:srgbClr val="FF0000"/>
                </a:solidFill>
                <a:ea typeface="標楷體" pitchFamily="65" charset="-120"/>
              </a:rPr>
              <a:t>調整相關作業</a:t>
            </a:r>
            <a:endParaRPr lang="zh-TW" altLang="en-US" sz="2000" dirty="0">
              <a:solidFill>
                <a:srgbClr val="FF0000"/>
              </a:solidFill>
              <a:ea typeface="標楷體" pitchFamily="65" charset="-120"/>
            </a:endParaRPr>
          </a:p>
        </p:txBody>
      </p:sp>
    </p:spTree>
    <p:extLst>
      <p:ext uri="{BB962C8B-B14F-4D97-AF65-F5344CB8AC3E}">
        <p14:creationId xmlns:p14="http://schemas.microsoft.com/office/powerpoint/2010/main" val="81123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703263" y="10795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mj-ea"/>
                <a:ea typeface="+mj-ea"/>
              </a:rPr>
              <a:t>因應檢察官與法官適用法官法</a:t>
            </a:r>
          </a:p>
        </p:txBody>
      </p:sp>
      <p:sp>
        <p:nvSpPr>
          <p:cNvPr id="8" name="文字方塊 7"/>
          <p:cNvSpPr txBox="1">
            <a:spLocks noChangeArrowheads="1"/>
          </p:cNvSpPr>
          <p:nvPr/>
        </p:nvSpPr>
        <p:spPr bwMode="auto">
          <a:xfrm>
            <a:off x="6824663" y="260350"/>
            <a:ext cx="2881312" cy="523220"/>
          </a:xfrm>
          <a:prstGeom prst="rect">
            <a:avLst/>
          </a:prstGeom>
          <a:solidFill>
            <a:schemeClr val="bg1"/>
          </a:solidFill>
          <a:ln>
            <a:noFill/>
          </a:ln>
          <a:extLst/>
        </p:spPr>
        <p:txBody>
          <a:bodyPr>
            <a:spAutoFit/>
          </a:bodyP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pPr>
            <a:r>
              <a:rPr lang="zh-TW" altLang="en-US" sz="2800" dirty="0">
                <a:latin typeface="標楷體" pitchFamily="65" charset="-120"/>
                <a:ea typeface="標楷體" pitchFamily="65" charset="-120"/>
              </a:rPr>
              <a:t>系統</a:t>
            </a:r>
            <a:r>
              <a:rPr lang="zh-TW" altLang="en-US" sz="2800" dirty="0" smtClean="0">
                <a:latin typeface="標楷體" pitchFamily="65" charset="-120"/>
                <a:ea typeface="標楷體" pitchFamily="65" charset="-120"/>
              </a:rPr>
              <a:t>管理</a:t>
            </a:r>
            <a:r>
              <a:rPr lang="zh-TW" altLang="zh-TW" sz="2800" dirty="0">
                <a:latin typeface="標楷體" pitchFamily="65" charset="-120"/>
                <a:ea typeface="標楷體" pitchFamily="65" charset="-120"/>
              </a:rPr>
              <a:t>子系統</a:t>
            </a:r>
            <a:endParaRPr lang="zh-TW" altLang="zh-TW" sz="2000" dirty="0">
              <a:latin typeface="標楷體" pitchFamily="65" charset="-120"/>
              <a:ea typeface="標楷體" pitchFamily="65" charset="-120"/>
            </a:endParaRPr>
          </a:p>
        </p:txBody>
      </p:sp>
      <p:sp>
        <p:nvSpPr>
          <p:cNvPr id="12" name="AutoShape 52"/>
          <p:cNvSpPr>
            <a:spLocks noChangeArrowheads="1"/>
          </p:cNvSpPr>
          <p:nvPr/>
        </p:nvSpPr>
        <p:spPr bwMode="gray">
          <a:xfrm rot="10800000">
            <a:off x="360361" y="981072"/>
            <a:ext cx="4088581" cy="57572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b="1" dirty="0">
                <a:solidFill>
                  <a:schemeClr val="bg1"/>
                </a:solidFill>
                <a:latin typeface="標楷體" pitchFamily="65" charset="-120"/>
                <a:ea typeface="標楷體" pitchFamily="65" charset="-120"/>
              </a:rPr>
              <a:t>新增法官俸級起迄對照檔</a:t>
            </a:r>
            <a:r>
              <a:rPr lang="en-US" altLang="zh-TW" sz="2000" b="1" dirty="0">
                <a:solidFill>
                  <a:schemeClr val="bg1"/>
                </a:solidFill>
                <a:latin typeface="標楷體" pitchFamily="65" charset="-120"/>
                <a:ea typeface="標楷體" pitchFamily="65" charset="-120"/>
              </a:rPr>
              <a:t>(</a:t>
            </a:r>
            <a:r>
              <a:rPr lang="en-US" altLang="zh-TW" sz="2000" b="1" dirty="0" err="1">
                <a:solidFill>
                  <a:schemeClr val="bg1"/>
                </a:solidFill>
                <a:latin typeface="標楷體" pitchFamily="65" charset="-120"/>
                <a:ea typeface="標楷體" pitchFamily="65" charset="-120"/>
              </a:rPr>
              <a:t>CODE48</a:t>
            </a:r>
            <a:r>
              <a:rPr lang="en-US" altLang="zh-TW" sz="2000" b="1" dirty="0">
                <a:solidFill>
                  <a:schemeClr val="bg1"/>
                </a:solidFill>
                <a:latin typeface="標楷體" pitchFamily="65" charset="-120"/>
                <a:ea typeface="標楷體" pitchFamily="65" charset="-120"/>
              </a:rPr>
              <a:t>) </a:t>
            </a:r>
            <a:endParaRPr lang="zh-TW" altLang="zh-TW" sz="2000" b="1" dirty="0">
              <a:solidFill>
                <a:schemeClr val="bg1"/>
              </a:solidFill>
              <a:latin typeface="標楷體" pitchFamily="65" charset="-120"/>
              <a:ea typeface="標楷體" pitchFamily="65" charset="-120"/>
            </a:endParaRPr>
          </a:p>
        </p:txBody>
      </p:sp>
      <p:pic>
        <p:nvPicPr>
          <p:cNvPr id="21914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916112"/>
            <a:ext cx="8784530" cy="468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13" name="雲朵形 12"/>
          <p:cNvSpPr/>
          <p:nvPr/>
        </p:nvSpPr>
        <p:spPr>
          <a:xfrm>
            <a:off x="3728863" y="1916113"/>
            <a:ext cx="5832649" cy="1727200"/>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buFontTx/>
              <a:buChar char="•"/>
            </a:pPr>
            <a:r>
              <a:rPr lang="zh-TW" altLang="en-US" sz="2000" dirty="0">
                <a:solidFill>
                  <a:srgbClr val="FF3300"/>
                </a:solidFill>
                <a:latin typeface="標楷體" pitchFamily="65" charset="-120"/>
                <a:ea typeface="標楷體" pitchFamily="65" charset="-120"/>
              </a:rPr>
              <a:t>設定適用法官法有哪</a:t>
            </a:r>
            <a:r>
              <a:rPr lang="zh-TW" altLang="en-US" sz="2000" dirty="0" smtClean="0">
                <a:solidFill>
                  <a:srgbClr val="FF3300"/>
                </a:solidFill>
                <a:latin typeface="標楷體" pitchFamily="65" charset="-120"/>
                <a:ea typeface="標楷體" pitchFamily="65" charset="-120"/>
              </a:rPr>
              <a:t>些職稱</a:t>
            </a:r>
            <a:endParaRPr lang="zh-TW" altLang="en-US" sz="2000" dirty="0">
              <a:solidFill>
                <a:srgbClr val="FF3300"/>
              </a:solidFill>
              <a:latin typeface="標楷體" pitchFamily="65" charset="-120"/>
              <a:ea typeface="標楷體" pitchFamily="65" charset="-120"/>
            </a:endParaRPr>
          </a:p>
          <a:p>
            <a:pPr eaLnBrk="1" hangingPunct="1">
              <a:buFontTx/>
              <a:buChar char="•"/>
            </a:pPr>
            <a:r>
              <a:rPr lang="zh-TW" altLang="en-US" sz="2000" dirty="0" smtClean="0">
                <a:solidFill>
                  <a:srgbClr val="FF3300"/>
                </a:solidFill>
                <a:latin typeface="標楷體" pitchFamily="65" charset="-120"/>
                <a:ea typeface="標楷體" pitchFamily="65" charset="-120"/>
              </a:rPr>
              <a:t>職稱</a:t>
            </a:r>
            <a:r>
              <a:rPr lang="zh-TW" altLang="en-US" sz="2000" dirty="0">
                <a:solidFill>
                  <a:srgbClr val="FF3300"/>
                </a:solidFill>
                <a:latin typeface="標楷體" pitchFamily="65" charset="-120"/>
                <a:ea typeface="標楷體" pitchFamily="65" charset="-120"/>
              </a:rPr>
              <a:t>對應的俸點最高與最低</a:t>
            </a:r>
          </a:p>
          <a:p>
            <a:pPr eaLnBrk="1" hangingPunct="1">
              <a:buFontTx/>
              <a:buChar char="•"/>
            </a:pPr>
            <a:r>
              <a:rPr lang="zh-TW" altLang="en-US" sz="2000" dirty="0" smtClean="0">
                <a:solidFill>
                  <a:srgbClr val="FF3300"/>
                </a:solidFill>
                <a:latin typeface="標楷體" pitchFamily="65" charset="-120"/>
                <a:ea typeface="標楷體" pitchFamily="65" charset="-120"/>
              </a:rPr>
              <a:t>配合銓敘部銓審，設定</a:t>
            </a:r>
            <a:r>
              <a:rPr lang="zh-TW" altLang="en-US" sz="2000" dirty="0">
                <a:solidFill>
                  <a:srgbClr val="FF3300"/>
                </a:solidFill>
                <a:latin typeface="標楷體" pitchFamily="65" charset="-120"/>
                <a:ea typeface="標楷體" pitchFamily="65" charset="-120"/>
              </a:rPr>
              <a:t>此</a:t>
            </a:r>
            <a:r>
              <a:rPr lang="zh-TW" altLang="en-US" sz="2000" dirty="0" smtClean="0">
                <a:solidFill>
                  <a:srgbClr val="FF3300"/>
                </a:solidFill>
                <a:latin typeface="標楷體" pitchFamily="65" charset="-120"/>
                <a:ea typeface="標楷體" pitchFamily="65" charset="-120"/>
              </a:rPr>
              <a:t>職稱</a:t>
            </a:r>
            <a:endParaRPr lang="en-US" altLang="zh-TW" sz="2000" dirty="0" smtClean="0">
              <a:solidFill>
                <a:srgbClr val="FF3300"/>
              </a:solidFill>
              <a:latin typeface="標楷體" pitchFamily="65" charset="-120"/>
              <a:ea typeface="標楷體" pitchFamily="65" charset="-120"/>
            </a:endParaRPr>
          </a:p>
          <a:p>
            <a:pPr eaLnBrk="1" hangingPunct="1"/>
            <a:r>
              <a:rPr lang="zh-TW" altLang="en-US" sz="2000" dirty="0">
                <a:solidFill>
                  <a:srgbClr val="FF3300"/>
                </a:solidFill>
                <a:latin typeface="標楷體" pitchFamily="65" charset="-120"/>
                <a:ea typeface="標楷體" pitchFamily="65" charset="-120"/>
              </a:rPr>
              <a:t> </a:t>
            </a:r>
            <a:r>
              <a:rPr lang="zh-TW" altLang="en-US" sz="2000" dirty="0" smtClean="0">
                <a:solidFill>
                  <a:srgbClr val="FF3300"/>
                </a:solidFill>
                <a:latin typeface="標楷體" pitchFamily="65" charset="-120"/>
                <a:ea typeface="標楷體" pitchFamily="65" charset="-120"/>
              </a:rPr>
              <a:t> 送</a:t>
            </a:r>
            <a:r>
              <a:rPr lang="zh-TW" altLang="en-US" sz="2000" dirty="0">
                <a:solidFill>
                  <a:srgbClr val="FF3300"/>
                </a:solidFill>
                <a:latin typeface="標楷體" pitchFamily="65" charset="-120"/>
                <a:ea typeface="標楷體" pitchFamily="65" charset="-120"/>
              </a:rPr>
              <a:t>審時</a:t>
            </a:r>
            <a:r>
              <a:rPr lang="zh-TW" altLang="en-US" sz="2000" dirty="0" smtClean="0">
                <a:solidFill>
                  <a:srgbClr val="FF3300"/>
                </a:solidFill>
                <a:latin typeface="標楷體" pitchFamily="65" charset="-120"/>
                <a:ea typeface="標楷體" pitchFamily="65" charset="-120"/>
              </a:rPr>
              <a:t>，輸入的職務</a:t>
            </a:r>
            <a:r>
              <a:rPr lang="zh-TW" altLang="en-US" sz="2000" dirty="0">
                <a:solidFill>
                  <a:srgbClr val="FF3300"/>
                </a:solidFill>
                <a:latin typeface="標楷體" pitchFamily="65" charset="-120"/>
                <a:ea typeface="標楷體" pitchFamily="65" charset="-120"/>
              </a:rPr>
              <a:t>編號 </a:t>
            </a:r>
          </a:p>
        </p:txBody>
      </p:sp>
    </p:spTree>
    <p:extLst>
      <p:ext uri="{BB962C8B-B14F-4D97-AF65-F5344CB8AC3E}">
        <p14:creationId xmlns:p14="http://schemas.microsoft.com/office/powerpoint/2010/main" val="2767276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normAutofit/>
          </a:bodyPr>
          <a:lstStyle/>
          <a:p>
            <a:pPr>
              <a:defRPr/>
            </a:pPr>
            <a:fld id="{E02E48C3-5F19-46F5-AA80-4AFB43A748A1}" type="slidenum">
              <a:rPr lang="en-US" altLang="zh-TW" smtClean="0"/>
              <a:pPr>
                <a:defRPr/>
              </a:pPr>
              <a:t>42</a:t>
            </a:fld>
            <a:endParaRPr lang="en-US" altLang="zh-TW"/>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908050"/>
            <a:ext cx="46085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703263" y="10795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TW" altLang="en-US" sz="3200" b="1" dirty="0">
                <a:latin typeface="+mj-ea"/>
                <a:ea typeface="+mj-ea"/>
              </a:rPr>
              <a:t>因應檢察官與法官適用法官法</a:t>
            </a:r>
          </a:p>
        </p:txBody>
      </p:sp>
      <p:sp>
        <p:nvSpPr>
          <p:cNvPr id="7" name="文字方塊 6"/>
          <p:cNvSpPr txBox="1">
            <a:spLocks noChangeArrowheads="1"/>
          </p:cNvSpPr>
          <p:nvPr/>
        </p:nvSpPr>
        <p:spPr bwMode="auto">
          <a:xfrm>
            <a:off x="6931025" y="169863"/>
            <a:ext cx="270827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任免遷調</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pic>
        <p:nvPicPr>
          <p:cNvPr id="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44" y="1940272"/>
            <a:ext cx="4570412"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326" y="2852936"/>
            <a:ext cx="4681537" cy="3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734" y="3429000"/>
            <a:ext cx="6123746" cy="329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3548063" y="1124746"/>
            <a:ext cx="6091237" cy="2088230"/>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buFont typeface="Wingdings" pitchFamily="2" charset="2"/>
              <a:buChar char="Ø"/>
              <a:defRPr/>
            </a:pPr>
            <a:r>
              <a:rPr lang="zh-TW" altLang="zh-TW" sz="1800" dirty="0" smtClean="0">
                <a:solidFill>
                  <a:srgbClr val="FF0000"/>
                </a:solidFill>
                <a:latin typeface="+mn-ea"/>
              </a:rPr>
              <a:t>職稱</a:t>
            </a:r>
            <a:r>
              <a:rPr lang="zh-TW" altLang="zh-TW" sz="1800" dirty="0">
                <a:solidFill>
                  <a:srgbClr val="FF0000"/>
                </a:solidFill>
                <a:latin typeface="+mn-ea"/>
              </a:rPr>
              <a:t>必須為適用法官法人員</a:t>
            </a:r>
            <a:r>
              <a:rPr lang="zh-TW" altLang="zh-TW" sz="1800" dirty="0" smtClean="0">
                <a:solidFill>
                  <a:srgbClr val="FF0000"/>
                </a:solidFill>
                <a:latin typeface="+mn-ea"/>
              </a:rPr>
              <a:t>職稱</a:t>
            </a:r>
            <a:endParaRPr lang="en-US" altLang="zh-TW" sz="1800" dirty="0" smtClean="0">
              <a:solidFill>
                <a:srgbClr val="FF0000"/>
              </a:solidFill>
              <a:latin typeface="+mn-ea"/>
            </a:endParaRPr>
          </a:p>
          <a:p>
            <a:pPr marL="0" lvl="2">
              <a:buFont typeface="Wingdings" pitchFamily="2" charset="2"/>
              <a:buChar char="Ø"/>
              <a:defRPr/>
            </a:pPr>
            <a:r>
              <a:rPr lang="zh-TW" altLang="zh-TW" sz="1800" dirty="0">
                <a:solidFill>
                  <a:srgbClr val="FF0000"/>
                </a:solidFill>
                <a:latin typeface="+mn-ea"/>
              </a:rPr>
              <a:t>生效日期</a:t>
            </a:r>
            <a:r>
              <a:rPr lang="zh-TW" altLang="en-US" sz="1800" dirty="0">
                <a:solidFill>
                  <a:srgbClr val="FF0000"/>
                </a:solidFill>
                <a:latin typeface="+mn-ea"/>
              </a:rPr>
              <a:t>要</a:t>
            </a:r>
            <a:r>
              <a:rPr lang="zh-TW" altLang="zh-TW" sz="1800" dirty="0">
                <a:solidFill>
                  <a:srgbClr val="FF0000"/>
                </a:solidFill>
                <a:latin typeface="+mn-ea"/>
              </a:rPr>
              <a:t>輸入</a:t>
            </a:r>
            <a:r>
              <a:rPr lang="en-US" altLang="zh-TW" sz="1800" dirty="0">
                <a:solidFill>
                  <a:srgbClr val="FF0000"/>
                </a:solidFill>
                <a:latin typeface="+mn-ea"/>
              </a:rPr>
              <a:t>1010706</a:t>
            </a:r>
            <a:r>
              <a:rPr lang="zh-TW" altLang="zh-TW" sz="1800" dirty="0">
                <a:solidFill>
                  <a:srgbClr val="FF0000"/>
                </a:solidFill>
                <a:latin typeface="+mn-ea"/>
              </a:rPr>
              <a:t>以後的日期</a:t>
            </a:r>
            <a:endParaRPr lang="en-US" altLang="zh-TW" sz="1800" dirty="0">
              <a:solidFill>
                <a:srgbClr val="FF0000"/>
              </a:solidFill>
              <a:latin typeface="+mn-ea"/>
            </a:endParaRPr>
          </a:p>
          <a:p>
            <a:pPr marL="0" lvl="2">
              <a:buFont typeface="Wingdings" pitchFamily="2" charset="2"/>
              <a:buChar char="Ø"/>
              <a:defRPr/>
            </a:pPr>
            <a:r>
              <a:rPr lang="zh-TW" altLang="zh-TW" sz="1800" dirty="0">
                <a:solidFill>
                  <a:srgbClr val="FF0000"/>
                </a:solidFill>
                <a:latin typeface="+mn-ea"/>
              </a:rPr>
              <a:t>職</a:t>
            </a:r>
            <a:r>
              <a:rPr lang="zh-TW" altLang="en-US" sz="1800" dirty="0">
                <a:solidFill>
                  <a:srgbClr val="FF0000"/>
                </a:solidFill>
                <a:latin typeface="+mn-ea"/>
              </a:rPr>
              <a:t>務列</a:t>
            </a:r>
            <a:r>
              <a:rPr lang="zh-TW" altLang="zh-TW" sz="1800" dirty="0">
                <a:solidFill>
                  <a:srgbClr val="FF0000"/>
                </a:solidFill>
                <a:latin typeface="+mn-ea"/>
              </a:rPr>
              <a:t>等</a:t>
            </a:r>
            <a:r>
              <a:rPr lang="zh-TW" altLang="en-US" sz="1800" dirty="0">
                <a:solidFill>
                  <a:srgbClr val="FF0000"/>
                </a:solidFill>
                <a:latin typeface="+mn-ea"/>
              </a:rPr>
              <a:t>要</a:t>
            </a:r>
            <a:r>
              <a:rPr lang="zh-TW" altLang="zh-TW" sz="1800" dirty="0">
                <a:solidFill>
                  <a:srgbClr val="FF0000"/>
                </a:solidFill>
                <a:latin typeface="+mn-ea"/>
              </a:rPr>
              <a:t>輸入</a:t>
            </a:r>
            <a:r>
              <a:rPr lang="en-US" altLang="zh-TW" sz="1800" dirty="0" err="1" smtClean="0">
                <a:solidFill>
                  <a:srgbClr val="FF0000"/>
                </a:solidFill>
                <a:latin typeface="+mn-ea"/>
              </a:rPr>
              <a:t>X00</a:t>
            </a:r>
            <a:endParaRPr lang="en-US" altLang="zh-TW" sz="1800" dirty="0" smtClean="0">
              <a:solidFill>
                <a:srgbClr val="FF0000"/>
              </a:solidFill>
              <a:latin typeface="+mn-ea"/>
            </a:endParaRPr>
          </a:p>
          <a:p>
            <a:pPr marL="0" lvl="2">
              <a:buFont typeface="Wingdings" pitchFamily="2" charset="2"/>
              <a:buChar char="Ø"/>
              <a:defRPr/>
            </a:pPr>
            <a:r>
              <a:rPr lang="zh-TW" altLang="zh-TW" sz="1800" dirty="0">
                <a:solidFill>
                  <a:srgbClr val="FF0000"/>
                </a:solidFill>
                <a:latin typeface="+mn-ea"/>
              </a:rPr>
              <a:t>俸級</a:t>
            </a:r>
            <a:r>
              <a:rPr lang="zh-TW" altLang="en-US" sz="1800" dirty="0">
                <a:solidFill>
                  <a:srgbClr val="FF0000"/>
                </a:solidFill>
                <a:latin typeface="+mn-ea"/>
              </a:rPr>
              <a:t>要</a:t>
            </a:r>
            <a:r>
              <a:rPr lang="zh-TW" altLang="zh-TW" sz="1800" dirty="0">
                <a:solidFill>
                  <a:srgbClr val="FF0000"/>
                </a:solidFill>
                <a:latin typeface="+mn-ea"/>
              </a:rPr>
              <a:t>輸入與職稱相對應的俸級</a:t>
            </a:r>
            <a:endParaRPr lang="en-US" altLang="zh-TW" sz="1800" dirty="0" smtClean="0">
              <a:solidFill>
                <a:srgbClr val="FF0000"/>
              </a:solidFill>
              <a:latin typeface="+mn-ea"/>
            </a:endParaRPr>
          </a:p>
          <a:p>
            <a:pPr marL="0" lvl="2">
              <a:buFont typeface="Wingdings" pitchFamily="2" charset="2"/>
              <a:buChar char="Ø"/>
              <a:defRPr/>
            </a:pPr>
            <a:r>
              <a:rPr lang="zh-TW" altLang="en-US" sz="1800" dirty="0" smtClean="0">
                <a:solidFill>
                  <a:srgbClr val="FF0000"/>
                </a:solidFill>
                <a:latin typeface="+mn-ea"/>
              </a:rPr>
              <a:t>不</a:t>
            </a:r>
            <a:r>
              <a:rPr lang="zh-TW" altLang="en-US" sz="1800" dirty="0">
                <a:solidFill>
                  <a:srgbClr val="FF0000"/>
                </a:solidFill>
                <a:latin typeface="+mn-ea"/>
              </a:rPr>
              <a:t>需輸入</a:t>
            </a:r>
            <a:r>
              <a:rPr lang="zh-TW" altLang="zh-TW" sz="1800" dirty="0">
                <a:solidFill>
                  <a:srgbClr val="FF0000"/>
                </a:solidFill>
                <a:latin typeface="+mn-ea"/>
              </a:rPr>
              <a:t>職務</a:t>
            </a:r>
            <a:r>
              <a:rPr lang="zh-TW" altLang="zh-TW" sz="1800" dirty="0" smtClean="0">
                <a:solidFill>
                  <a:srgbClr val="FF0000"/>
                </a:solidFill>
                <a:latin typeface="+mn-ea"/>
              </a:rPr>
              <a:t>編號</a:t>
            </a:r>
            <a:r>
              <a:rPr lang="zh-TW" altLang="en-US" sz="1800" dirty="0" smtClean="0">
                <a:solidFill>
                  <a:srgbClr val="FF0000"/>
                </a:solidFill>
                <a:latin typeface="+mn-ea"/>
              </a:rPr>
              <a:t>、</a:t>
            </a:r>
            <a:r>
              <a:rPr lang="zh-TW" altLang="zh-TW" sz="1800" dirty="0" smtClean="0">
                <a:solidFill>
                  <a:srgbClr val="FF0000"/>
                </a:solidFill>
                <a:latin typeface="+mn-ea"/>
              </a:rPr>
              <a:t>職系</a:t>
            </a:r>
            <a:endParaRPr lang="en-US" altLang="zh-TW" sz="1800" dirty="0">
              <a:solidFill>
                <a:srgbClr val="FF0000"/>
              </a:solidFill>
              <a:latin typeface="+mn-ea"/>
            </a:endParaRPr>
          </a:p>
        </p:txBody>
      </p:sp>
      <p:sp>
        <p:nvSpPr>
          <p:cNvPr id="13" name="AutoShape 52"/>
          <p:cNvSpPr>
            <a:spLocks noChangeArrowheads="1"/>
          </p:cNvSpPr>
          <p:nvPr/>
        </p:nvSpPr>
        <p:spPr bwMode="gray">
          <a:xfrm rot="10800000">
            <a:off x="360362" y="981070"/>
            <a:ext cx="1784326" cy="503714"/>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b="1" dirty="0">
                <a:solidFill>
                  <a:schemeClr val="bg1"/>
                </a:solidFill>
                <a:latin typeface="標楷體" pitchFamily="65" charset="-120"/>
                <a:ea typeface="標楷體" pitchFamily="65" charset="-120"/>
              </a:rPr>
              <a:t>派免</a:t>
            </a:r>
            <a:r>
              <a:rPr lang="zh-TW" altLang="en-US" sz="2000" b="1" dirty="0" smtClean="0">
                <a:solidFill>
                  <a:schemeClr val="bg1"/>
                </a:solidFill>
                <a:latin typeface="標楷體" pitchFamily="65" charset="-120"/>
                <a:ea typeface="標楷體" pitchFamily="65" charset="-120"/>
              </a:rPr>
              <a:t>令</a:t>
            </a:r>
            <a:r>
              <a:rPr lang="en-US" altLang="zh-TW" sz="2000" b="1" dirty="0" smtClean="0">
                <a:solidFill>
                  <a:schemeClr val="bg1"/>
                </a:solidFill>
                <a:latin typeface="標楷體" pitchFamily="65" charset="-120"/>
                <a:ea typeface="標楷體" pitchFamily="65" charset="-120"/>
              </a:rPr>
              <a:t>(</a:t>
            </a:r>
            <a:r>
              <a:rPr lang="zh-TW" altLang="en-US" sz="2000" b="1" dirty="0" smtClean="0">
                <a:solidFill>
                  <a:schemeClr val="bg1"/>
                </a:solidFill>
                <a:latin typeface="標楷體" pitchFamily="65" charset="-120"/>
                <a:ea typeface="標楷體" pitchFamily="65" charset="-120"/>
              </a:rPr>
              <a:t>函</a:t>
            </a:r>
            <a:r>
              <a:rPr lang="en-US" altLang="zh-TW" sz="2000" b="1" dirty="0" smtClean="0">
                <a:solidFill>
                  <a:schemeClr val="bg1"/>
                </a:solidFill>
                <a:latin typeface="標楷體" pitchFamily="65" charset="-120"/>
                <a:ea typeface="標楷體" pitchFamily="65" charset="-120"/>
              </a:rPr>
              <a:t>)</a:t>
            </a:r>
            <a:endParaRPr lang="zh-TW" altLang="zh-TW" sz="2000" b="1" dirty="0">
              <a:solidFill>
                <a:schemeClr val="bg1"/>
              </a:solidFill>
              <a:latin typeface="標楷體" pitchFamily="65" charset="-120"/>
              <a:ea typeface="標楷體" pitchFamily="65" charset="-120"/>
            </a:endParaRPr>
          </a:p>
        </p:txBody>
      </p:sp>
      <p:sp>
        <p:nvSpPr>
          <p:cNvPr id="14" name="AutoShape 52"/>
          <p:cNvSpPr>
            <a:spLocks noChangeArrowheads="1"/>
          </p:cNvSpPr>
          <p:nvPr/>
        </p:nvSpPr>
        <p:spPr bwMode="gray">
          <a:xfrm rot="10800000">
            <a:off x="864418" y="1952524"/>
            <a:ext cx="1784326" cy="503714"/>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b="1" dirty="0">
                <a:solidFill>
                  <a:schemeClr val="bg1"/>
                </a:solidFill>
                <a:latin typeface="標楷體" pitchFamily="65" charset="-120"/>
                <a:ea typeface="標楷體" pitchFamily="65" charset="-120"/>
              </a:rPr>
              <a:t>動態登記書</a:t>
            </a:r>
            <a:endParaRPr lang="zh-TW" altLang="zh-TW" sz="2000" b="1" dirty="0">
              <a:solidFill>
                <a:schemeClr val="bg1"/>
              </a:solidFill>
              <a:latin typeface="標楷體" pitchFamily="65" charset="-120"/>
              <a:ea typeface="標楷體" pitchFamily="65" charset="-120"/>
            </a:endParaRPr>
          </a:p>
        </p:txBody>
      </p:sp>
      <p:sp>
        <p:nvSpPr>
          <p:cNvPr id="15" name="AutoShape 52"/>
          <p:cNvSpPr>
            <a:spLocks noChangeArrowheads="1"/>
          </p:cNvSpPr>
          <p:nvPr/>
        </p:nvSpPr>
        <p:spPr bwMode="gray">
          <a:xfrm rot="10800000">
            <a:off x="1792052" y="2925286"/>
            <a:ext cx="2080828" cy="503714"/>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b="1" dirty="0" smtClean="0">
                <a:solidFill>
                  <a:schemeClr val="bg1"/>
                </a:solidFill>
                <a:latin typeface="標楷體" pitchFamily="65" charset="-120"/>
                <a:ea typeface="標楷體" pitchFamily="65" charset="-120"/>
              </a:rPr>
              <a:t>擬任人員送審書</a:t>
            </a:r>
            <a:endParaRPr lang="zh-TW" altLang="zh-TW" sz="2000" b="1" dirty="0">
              <a:solidFill>
                <a:schemeClr val="bg1"/>
              </a:solidFill>
              <a:latin typeface="標楷體" pitchFamily="65" charset="-120"/>
              <a:ea typeface="標楷體" pitchFamily="65" charset="-120"/>
            </a:endParaRPr>
          </a:p>
        </p:txBody>
      </p:sp>
      <p:sp>
        <p:nvSpPr>
          <p:cNvPr id="16" name="AutoShape 52"/>
          <p:cNvSpPr>
            <a:spLocks noChangeArrowheads="1"/>
          </p:cNvSpPr>
          <p:nvPr/>
        </p:nvSpPr>
        <p:spPr bwMode="gray">
          <a:xfrm rot="10800000">
            <a:off x="3491301" y="3544441"/>
            <a:ext cx="1927655" cy="503714"/>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b="1" dirty="0" smtClean="0">
                <a:solidFill>
                  <a:schemeClr val="bg1"/>
                </a:solidFill>
                <a:latin typeface="標楷體" pitchFamily="65" charset="-120"/>
                <a:ea typeface="標楷體" pitchFamily="65" charset="-120"/>
              </a:rPr>
              <a:t>到</a:t>
            </a:r>
            <a:r>
              <a:rPr lang="en-US" altLang="zh-TW" sz="2000" b="1" dirty="0" smtClean="0">
                <a:solidFill>
                  <a:schemeClr val="bg1"/>
                </a:solidFill>
                <a:latin typeface="標楷體" pitchFamily="65" charset="-120"/>
                <a:ea typeface="標楷體" pitchFamily="65" charset="-120"/>
              </a:rPr>
              <a:t>(</a:t>
            </a:r>
            <a:r>
              <a:rPr lang="zh-TW" altLang="en-US" sz="2000" b="1" dirty="0" smtClean="0">
                <a:solidFill>
                  <a:schemeClr val="bg1"/>
                </a:solidFill>
                <a:latin typeface="標楷體" pitchFamily="65" charset="-120"/>
                <a:ea typeface="標楷體" pitchFamily="65" charset="-120"/>
              </a:rPr>
              <a:t>離</a:t>
            </a:r>
            <a:r>
              <a:rPr lang="en-US" altLang="zh-TW" sz="2000" b="1" dirty="0" smtClean="0">
                <a:solidFill>
                  <a:schemeClr val="bg1"/>
                </a:solidFill>
                <a:latin typeface="標楷體" pitchFamily="65" charset="-120"/>
                <a:ea typeface="標楷體" pitchFamily="65" charset="-120"/>
              </a:rPr>
              <a:t>)</a:t>
            </a:r>
            <a:r>
              <a:rPr lang="zh-TW" altLang="en-US" sz="2000" b="1" dirty="0" smtClean="0">
                <a:solidFill>
                  <a:schemeClr val="bg1"/>
                </a:solidFill>
                <a:latin typeface="標楷體" pitchFamily="65" charset="-120"/>
                <a:ea typeface="標楷體" pitchFamily="65" charset="-120"/>
              </a:rPr>
              <a:t>職作業</a:t>
            </a:r>
            <a:endParaRPr lang="zh-TW" altLang="zh-TW" sz="2000" b="1"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131392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投影片編號版面配置區 1"/>
          <p:cNvSpPr>
            <a:spLocks noGrp="1"/>
          </p:cNvSpPr>
          <p:nvPr>
            <p:ph type="sldNum" sz="quarter" idx="4294967295"/>
          </p:nvPr>
        </p:nvSpPr>
        <p:spPr>
          <a:xfrm>
            <a:off x="7099300" y="6356353"/>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896BEE5D-4B67-45DA-8302-AAB553FA53D2}" type="slidenum">
              <a:rPr lang="en-US" altLang="zh-TW" sz="1400" smtClean="0"/>
              <a:pPr eaLnBrk="1" hangingPunct="1"/>
              <a:t>43</a:t>
            </a:fld>
            <a:endParaRPr lang="en-US" altLang="zh-TW" sz="1400" smtClean="0"/>
          </a:p>
        </p:txBody>
      </p:sp>
      <p:sp>
        <p:nvSpPr>
          <p:cNvPr id="7" name="文字方塊 6"/>
          <p:cNvSpPr txBox="1">
            <a:spLocks noChangeArrowheads="1"/>
          </p:cNvSpPr>
          <p:nvPr/>
        </p:nvSpPr>
        <p:spPr bwMode="auto">
          <a:xfrm>
            <a:off x="6931025" y="169863"/>
            <a:ext cx="270827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任免遷調</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6" name="AutoShape 52"/>
          <p:cNvSpPr>
            <a:spLocks noChangeArrowheads="1"/>
          </p:cNvSpPr>
          <p:nvPr/>
        </p:nvSpPr>
        <p:spPr bwMode="gray">
          <a:xfrm rot="10800000">
            <a:off x="6464300" y="836613"/>
            <a:ext cx="3241675" cy="504825"/>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p>
            <a:pPr algn="ctr">
              <a:defRPr/>
            </a:pPr>
            <a:r>
              <a:rPr lang="zh-TW" altLang="zh-TW" b="1" dirty="0">
                <a:solidFill>
                  <a:schemeClr val="bg1"/>
                </a:solidFill>
                <a:latin typeface="標楷體" pitchFamily="65" charset="-120"/>
                <a:ea typeface="標楷體" pitchFamily="65" charset="-120"/>
              </a:rPr>
              <a:t>派免令</a:t>
            </a:r>
            <a:r>
              <a:rPr lang="zh-TW" altLang="en-US" b="1" dirty="0">
                <a:solidFill>
                  <a:schemeClr val="bg1"/>
                </a:solidFill>
                <a:latin typeface="標楷體" pitchFamily="65" charset="-120"/>
                <a:ea typeface="標楷體" pitchFamily="65" charset="-120"/>
              </a:rPr>
              <a:t>函等報表列印</a:t>
            </a:r>
            <a:endParaRPr lang="zh-TW" altLang="zh-TW" b="1" dirty="0">
              <a:solidFill>
                <a:schemeClr val="bg1"/>
              </a:solidFill>
              <a:latin typeface="標楷體" pitchFamily="65" charset="-120"/>
              <a:ea typeface="標楷體" pitchFamily="65" charset="-120"/>
            </a:endParaRPr>
          </a:p>
        </p:txBody>
      </p:sp>
      <p:pic>
        <p:nvPicPr>
          <p:cNvPr id="11270" name="圖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2565400"/>
            <a:ext cx="6985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71" name="圖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4508500"/>
            <a:ext cx="71278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2947" name="Rectangle 3"/>
          <p:cNvSpPr>
            <a:spLocks noChangeArrowheads="1"/>
          </p:cNvSpPr>
          <p:nvPr/>
        </p:nvSpPr>
        <p:spPr bwMode="auto">
          <a:xfrm>
            <a:off x="488950" y="2236788"/>
            <a:ext cx="1223963" cy="4000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tabLst>
                <a:tab pos="457200" algn="l"/>
                <a:tab pos="1038225" algn="l"/>
              </a:tabLst>
              <a:defRPr/>
            </a:pPr>
            <a:r>
              <a:rPr lang="zh-TW" altLang="en-US" sz="2000" dirty="0">
                <a:latin typeface="+mn-ea"/>
                <a:ea typeface="+mn-ea"/>
              </a:rPr>
              <a:t>報表格式</a:t>
            </a:r>
          </a:p>
        </p:txBody>
      </p:sp>
      <p:pic>
        <p:nvPicPr>
          <p:cNvPr id="112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981075"/>
            <a:ext cx="33242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圓角矩形圖說文字 12"/>
          <p:cNvSpPr/>
          <p:nvPr/>
        </p:nvSpPr>
        <p:spPr bwMode="auto">
          <a:xfrm>
            <a:off x="4448175" y="1916113"/>
            <a:ext cx="2671763" cy="842962"/>
          </a:xfrm>
          <a:prstGeom prst="wedgeRoundRectCallout">
            <a:avLst>
              <a:gd name="adj1" fmla="val -47464"/>
              <a:gd name="adj2" fmla="val 9897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2000" dirty="0">
                <a:solidFill>
                  <a:srgbClr val="FF0000"/>
                </a:solidFill>
                <a:latin typeface="+mn-ea"/>
              </a:rPr>
              <a:t>沒有職務列等、職務編號，增加俸級。</a:t>
            </a:r>
            <a:endParaRPr lang="zh-TW" altLang="en-US" sz="2000" dirty="0">
              <a:solidFill>
                <a:srgbClr val="FF0000"/>
              </a:solidFill>
            </a:endParaRPr>
          </a:p>
        </p:txBody>
      </p:sp>
      <p:sp>
        <p:nvSpPr>
          <p:cNvPr id="14" name="圓角矩形圖說文字 13"/>
          <p:cNvSpPr/>
          <p:nvPr/>
        </p:nvSpPr>
        <p:spPr bwMode="auto">
          <a:xfrm>
            <a:off x="3729038" y="3933825"/>
            <a:ext cx="2736850" cy="647700"/>
          </a:xfrm>
          <a:prstGeom prst="wedgeRoundRectCallout">
            <a:avLst>
              <a:gd name="adj1" fmla="val -31699"/>
              <a:gd name="adj2" fmla="val -95921"/>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rgbClr val="FF0000"/>
                </a:solidFill>
                <a:latin typeface="+mn-ea"/>
              </a:rPr>
              <a:t>沒有職務列等、職務編號、擬支職等</a:t>
            </a:r>
            <a:r>
              <a:rPr lang="zh-TW" altLang="zh-TW" sz="2000" dirty="0">
                <a:solidFill>
                  <a:srgbClr val="FF0000"/>
                </a:solidFill>
                <a:latin typeface="+mn-ea"/>
              </a:rPr>
              <a:t>。</a:t>
            </a:r>
            <a:endParaRPr lang="zh-TW" altLang="en-US" sz="2000" dirty="0">
              <a:solidFill>
                <a:srgbClr val="FF0000"/>
              </a:solidFill>
            </a:endParaRPr>
          </a:p>
        </p:txBody>
      </p:sp>
      <p:sp>
        <p:nvSpPr>
          <p:cNvPr id="15" name="Rectangle 3"/>
          <p:cNvSpPr>
            <a:spLocks noChangeArrowheads="1"/>
          </p:cNvSpPr>
          <p:nvPr/>
        </p:nvSpPr>
        <p:spPr bwMode="auto">
          <a:xfrm>
            <a:off x="415925" y="4181475"/>
            <a:ext cx="1584325" cy="4000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tabLst>
                <a:tab pos="457200" algn="l"/>
                <a:tab pos="1038225" algn="l"/>
              </a:tabLst>
              <a:defRPr/>
            </a:pPr>
            <a:r>
              <a:rPr lang="zh-TW" altLang="en-US" sz="2000" dirty="0">
                <a:latin typeface="+mn-ea"/>
                <a:ea typeface="+mn-ea"/>
              </a:rPr>
              <a:t>交換格式檔</a:t>
            </a:r>
          </a:p>
        </p:txBody>
      </p:sp>
      <p:sp>
        <p:nvSpPr>
          <p:cNvPr id="16" name="Rectangle 6"/>
          <p:cNvSpPr>
            <a:spLocks noChangeArrowheads="1"/>
          </p:cNvSpPr>
          <p:nvPr/>
        </p:nvSpPr>
        <p:spPr bwMode="auto">
          <a:xfrm>
            <a:off x="703263" y="10795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TW" altLang="en-US" sz="3200" b="1" dirty="0">
                <a:latin typeface="+mj-ea"/>
                <a:ea typeface="+mj-ea"/>
              </a:rPr>
              <a:t>因應檢察官與法官適用法官法</a:t>
            </a:r>
          </a:p>
        </p:txBody>
      </p:sp>
    </p:spTree>
    <p:extLst>
      <p:ext uri="{BB962C8B-B14F-4D97-AF65-F5344CB8AC3E}">
        <p14:creationId xmlns:p14="http://schemas.microsoft.com/office/powerpoint/2010/main" val="370511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250"/>
                            </p:stCondLst>
                            <p:childTnLst>
                              <p:par>
                                <p:cTn id="21" presetID="10" presetClass="entr" presetSubtype="0" fill="hold" nodeType="afterEffect">
                                  <p:stCondLst>
                                    <p:cond delay="250"/>
                                  </p:stCondLst>
                                  <p:childTnLst>
                                    <p:set>
                                      <p:cBhvr>
                                        <p:cTn id="22" dur="1" fill="hold">
                                          <p:stCondLst>
                                            <p:cond delay="0"/>
                                          </p:stCondLst>
                                        </p:cTn>
                                        <p:tgtEl>
                                          <p:spTgt spid="11271"/>
                                        </p:tgtEl>
                                        <p:attrNameLst>
                                          <p:attrName>style.visibility</p:attrName>
                                        </p:attrNameLst>
                                      </p:cBhvr>
                                      <p:to>
                                        <p:strVal val="visible"/>
                                      </p:to>
                                    </p:set>
                                    <p:animEffect transition="in" filter="fade">
                                      <p:cBhvr>
                                        <p:cTn id="23"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投影片編號版面配置區 1"/>
          <p:cNvSpPr>
            <a:spLocks noGrp="1"/>
          </p:cNvSpPr>
          <p:nvPr>
            <p:ph type="sldNum" sz="quarter" idx="4294967295"/>
          </p:nvPr>
        </p:nvSpPr>
        <p:spPr>
          <a:xfrm>
            <a:off x="247650" y="5743576"/>
            <a:ext cx="495300" cy="457200"/>
          </a:xfrm>
          <a:noFill/>
        </p:spPr>
        <p:txBody>
          <a:bodyPr/>
          <a:lstStyle>
            <a:lvl1pPr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0"/>
              </a:spcBef>
              <a:buFontTx/>
              <a:buNone/>
            </a:pPr>
            <a:fld id="{E9F505FF-9392-4C47-AB04-53CD1BBF9C95}" type="slidenum">
              <a:rPr lang="en-US" altLang="zh-TW" sz="1400" smtClean="0">
                <a:ea typeface="新細明體" pitchFamily="18" charset="-120"/>
              </a:rPr>
              <a:pPr eaLnBrk="1" hangingPunct="1">
                <a:spcBef>
                  <a:spcPct val="0"/>
                </a:spcBef>
                <a:buFontTx/>
                <a:buNone/>
              </a:pPr>
              <a:t>44</a:t>
            </a:fld>
            <a:endParaRPr lang="en-US" altLang="zh-TW" sz="1400" smtClean="0">
              <a:ea typeface="新細明體" pitchFamily="18" charset="-120"/>
            </a:endParaRPr>
          </a:p>
        </p:txBody>
      </p:sp>
      <p:sp>
        <p:nvSpPr>
          <p:cNvPr id="11270" name="矩形 2"/>
          <p:cNvSpPr>
            <a:spLocks noChangeArrowheads="1"/>
          </p:cNvSpPr>
          <p:nvPr/>
        </p:nvSpPr>
        <p:spPr bwMode="auto">
          <a:xfrm>
            <a:off x="5703888" y="919164"/>
            <a:ext cx="4062412"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buFont typeface="Wingdings" pitchFamily="2" charset="2"/>
              <a:buChar char="ü"/>
            </a:pPr>
            <a:r>
              <a:rPr lang="zh-TW" altLang="en-US" sz="1800" b="1">
                <a:solidFill>
                  <a:srgbClr val="002060"/>
                </a:solidFill>
                <a:latin typeface="標楷體" pitchFamily="65" charset="-120"/>
              </a:rPr>
              <a:t>表二現職、表十九經歷、表二十考績及表三十四銓審儲存時增加管控。</a:t>
            </a:r>
            <a:endParaRPr lang="en-US" altLang="zh-TW" sz="1800" b="1">
              <a:solidFill>
                <a:srgbClr val="002060"/>
              </a:solidFill>
              <a:latin typeface="標楷體" pitchFamily="65" charset="-120"/>
            </a:endParaRPr>
          </a:p>
        </p:txBody>
      </p:sp>
      <p:pic>
        <p:nvPicPr>
          <p:cNvPr id="112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1403351"/>
            <a:ext cx="5284788"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2843214"/>
            <a:ext cx="5424488"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295275" y="1403351"/>
            <a:ext cx="5284788" cy="13430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3" name="矩形 2"/>
          <p:cNvSpPr/>
          <p:nvPr/>
        </p:nvSpPr>
        <p:spPr>
          <a:xfrm>
            <a:off x="295275" y="2844801"/>
            <a:ext cx="5408613" cy="11811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2" name="AutoShape 52"/>
          <p:cNvSpPr>
            <a:spLocks noChangeArrowheads="1"/>
          </p:cNvSpPr>
          <p:nvPr/>
        </p:nvSpPr>
        <p:spPr bwMode="gray">
          <a:xfrm rot="10800000">
            <a:off x="3814763" y="2551114"/>
            <a:ext cx="1733550" cy="58578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表二現職</a:t>
            </a:r>
            <a:endParaRPr lang="zh-TW" altLang="zh-TW" sz="2400" b="1">
              <a:solidFill>
                <a:schemeClr val="bg1"/>
              </a:solidFill>
              <a:latin typeface="標楷體" pitchFamily="65" charset="-120"/>
            </a:endParaRPr>
          </a:p>
        </p:txBody>
      </p:sp>
      <p:pic>
        <p:nvPicPr>
          <p:cNvPr id="112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38" y="4862513"/>
            <a:ext cx="5594350" cy="161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52"/>
          <p:cNvSpPr>
            <a:spLocks noChangeArrowheads="1"/>
          </p:cNvSpPr>
          <p:nvPr/>
        </p:nvSpPr>
        <p:spPr bwMode="gray">
          <a:xfrm rot="10800000">
            <a:off x="2360613" y="4427539"/>
            <a:ext cx="1733550" cy="58578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表十九經歷</a:t>
            </a:r>
            <a:endParaRPr lang="zh-TW" altLang="zh-TW" sz="2400" b="1">
              <a:solidFill>
                <a:schemeClr val="bg1"/>
              </a:solidFill>
              <a:latin typeface="標楷體" pitchFamily="65" charset="-120"/>
            </a:endParaRPr>
          </a:p>
        </p:txBody>
      </p:sp>
      <p:sp>
        <p:nvSpPr>
          <p:cNvPr id="15" name="矩形 14"/>
          <p:cNvSpPr/>
          <p:nvPr/>
        </p:nvSpPr>
        <p:spPr>
          <a:xfrm>
            <a:off x="63500" y="4862513"/>
            <a:ext cx="5640388" cy="16049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pic>
        <p:nvPicPr>
          <p:cNvPr id="1127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9788" y="2266951"/>
            <a:ext cx="3889375" cy="125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矩形 17"/>
          <p:cNvSpPr/>
          <p:nvPr/>
        </p:nvSpPr>
        <p:spPr>
          <a:xfrm>
            <a:off x="5929313" y="2284414"/>
            <a:ext cx="3879850" cy="12160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9" name="AutoShape 52"/>
          <p:cNvSpPr>
            <a:spLocks noChangeArrowheads="1"/>
          </p:cNvSpPr>
          <p:nvPr/>
        </p:nvSpPr>
        <p:spPr bwMode="gray">
          <a:xfrm rot="10800000">
            <a:off x="7070725" y="2881314"/>
            <a:ext cx="1733550" cy="58578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表二十考績</a:t>
            </a:r>
            <a:endParaRPr lang="zh-TW" altLang="zh-TW" sz="2400" b="1">
              <a:solidFill>
                <a:schemeClr val="bg1"/>
              </a:solidFill>
              <a:latin typeface="標楷體" pitchFamily="65" charset="-120"/>
            </a:endParaRPr>
          </a:p>
        </p:txBody>
      </p:sp>
      <p:pic>
        <p:nvPicPr>
          <p:cNvPr id="1128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6775" y="4143376"/>
            <a:ext cx="3762375"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矩形 21"/>
          <p:cNvSpPr/>
          <p:nvPr/>
        </p:nvSpPr>
        <p:spPr>
          <a:xfrm>
            <a:off x="5946775" y="4143376"/>
            <a:ext cx="3779838" cy="10810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3" name="AutoShape 52"/>
          <p:cNvSpPr>
            <a:spLocks noChangeArrowheads="1"/>
          </p:cNvSpPr>
          <p:nvPr/>
        </p:nvSpPr>
        <p:spPr bwMode="gray">
          <a:xfrm rot="10800000">
            <a:off x="7907338" y="4092576"/>
            <a:ext cx="1887537" cy="585788"/>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表三十四銓審</a:t>
            </a:r>
            <a:endParaRPr lang="zh-TW" altLang="zh-TW" sz="2400" b="1">
              <a:solidFill>
                <a:schemeClr val="bg1"/>
              </a:solidFill>
              <a:latin typeface="標楷體" pitchFamily="65" charset="-120"/>
            </a:endParaRPr>
          </a:p>
        </p:txBody>
      </p:sp>
      <p:sp>
        <p:nvSpPr>
          <p:cNvPr id="24" name="文字方塊 7"/>
          <p:cNvSpPr txBox="1">
            <a:spLocks noChangeArrowheads="1"/>
          </p:cNvSpPr>
          <p:nvPr/>
        </p:nvSpPr>
        <p:spPr bwMode="auto">
          <a:xfrm>
            <a:off x="6284913" y="180975"/>
            <a:ext cx="3409950"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zh-TW" sz="2800" dirty="0" smtClean="0">
                <a:latin typeface="+mn-ea"/>
                <a:ea typeface="+mn-ea"/>
              </a:rPr>
              <a:t>個人基本資料子系統</a:t>
            </a:r>
            <a:endParaRPr lang="zh-TW" altLang="zh-TW" sz="2000" dirty="0" smtClean="0">
              <a:latin typeface="標楷體" pitchFamily="65" charset="-120"/>
              <a:ea typeface="標楷體" pitchFamily="65" charset="-120"/>
            </a:endParaRPr>
          </a:p>
        </p:txBody>
      </p:sp>
      <p:sp>
        <p:nvSpPr>
          <p:cNvPr id="25" name="Rectangle 6"/>
          <p:cNvSpPr>
            <a:spLocks noChangeArrowheads="1"/>
          </p:cNvSpPr>
          <p:nvPr/>
        </p:nvSpPr>
        <p:spPr bwMode="auto">
          <a:xfrm>
            <a:off x="703263" y="10795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mj-ea"/>
                <a:ea typeface="+mj-ea"/>
              </a:rPr>
              <a:t>因應檢察官與法官適用法官法</a:t>
            </a:r>
          </a:p>
        </p:txBody>
      </p:sp>
    </p:spTree>
    <p:extLst>
      <p:ext uri="{BB962C8B-B14F-4D97-AF65-F5344CB8AC3E}">
        <p14:creationId xmlns:p14="http://schemas.microsoft.com/office/powerpoint/2010/main" val="3027715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9"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2154287"/>
            <a:ext cx="40894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395462"/>
            <a:ext cx="5486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投影片編號版面配置區 1"/>
          <p:cNvSpPr>
            <a:spLocks noGrp="1"/>
          </p:cNvSpPr>
          <p:nvPr>
            <p:ph type="sldNum" sz="quarter" idx="4294967295"/>
          </p:nvPr>
        </p:nvSpPr>
        <p:spPr>
          <a:xfrm>
            <a:off x="7099300" y="6356353"/>
            <a:ext cx="2311400" cy="365125"/>
          </a:xfrm>
          <a:noFill/>
        </p:spPr>
        <p:txBody>
          <a:bodyP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spcBef>
                <a:spcPct val="0"/>
              </a:spcBef>
              <a:buFontTx/>
              <a:buNone/>
            </a:pPr>
            <a:fld id="{93F532BD-1C1D-490D-967A-75779F6147F3}" type="slidenum">
              <a:rPr lang="en-US" altLang="zh-TW" sz="1400" smtClean="0">
                <a:ea typeface="新細明體" pitchFamily="18" charset="-120"/>
              </a:rPr>
              <a:pPr eaLnBrk="1" hangingPunct="1">
                <a:spcBef>
                  <a:spcPct val="0"/>
                </a:spcBef>
                <a:buFontTx/>
                <a:buNone/>
              </a:pPr>
              <a:t>45</a:t>
            </a:fld>
            <a:endParaRPr lang="en-US" altLang="zh-TW" sz="1400" smtClean="0">
              <a:ea typeface="新細明體" pitchFamily="18" charset="-120"/>
            </a:endParaRPr>
          </a:p>
        </p:txBody>
      </p:sp>
      <p:sp>
        <p:nvSpPr>
          <p:cNvPr id="7" name="矩形 2"/>
          <p:cNvSpPr>
            <a:spLocks noChangeArrowheads="1"/>
          </p:cNvSpPr>
          <p:nvPr/>
        </p:nvSpPr>
        <p:spPr bwMode="auto">
          <a:xfrm>
            <a:off x="5654675" y="898574"/>
            <a:ext cx="4062413" cy="1255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buFont typeface="Wingdings" panose="05000000000000000000" pitchFamily="2" charset="2"/>
              <a:buChar char="ü"/>
              <a:defRPr/>
            </a:pPr>
            <a:r>
              <a:rPr lang="en-US" altLang="zh-TW" sz="1800" b="1" dirty="0" smtClean="0">
                <a:solidFill>
                  <a:srgbClr val="002060"/>
                </a:solidFill>
                <a:latin typeface="+mj-ea"/>
                <a:ea typeface="+mj-ea"/>
              </a:rPr>
              <a:t>『</a:t>
            </a:r>
            <a:r>
              <a:rPr lang="zh-TW" altLang="zh-TW" sz="1800" b="1" dirty="0" smtClean="0">
                <a:solidFill>
                  <a:srgbClr val="002060"/>
                </a:solidFill>
                <a:latin typeface="+mj-ea"/>
                <a:ea typeface="+mj-ea"/>
              </a:rPr>
              <a:t>人事</a:t>
            </a:r>
            <a:r>
              <a:rPr lang="en-US" altLang="zh-TW" sz="1800" b="1" dirty="0" smtClean="0">
                <a:solidFill>
                  <a:srgbClr val="002060"/>
                </a:solidFill>
                <a:latin typeface="+mj-ea"/>
                <a:ea typeface="+mj-ea"/>
              </a:rPr>
              <a:t>21</a:t>
            </a:r>
            <a:r>
              <a:rPr lang="zh-TW" altLang="zh-TW" sz="1800" b="1" dirty="0" smtClean="0">
                <a:solidFill>
                  <a:srgbClr val="002060"/>
                </a:solidFill>
                <a:latin typeface="+mj-ea"/>
                <a:ea typeface="+mj-ea"/>
              </a:rPr>
              <a:t>表資料檢誤</a:t>
            </a:r>
            <a:r>
              <a:rPr lang="en-US" altLang="zh-TW" sz="1800" b="1" dirty="0" smtClean="0">
                <a:solidFill>
                  <a:srgbClr val="002060"/>
                </a:solidFill>
                <a:latin typeface="+mj-ea"/>
                <a:ea typeface="+mj-ea"/>
              </a:rPr>
              <a:t>』</a:t>
            </a:r>
            <a:r>
              <a:rPr lang="zh-TW" altLang="en-US" sz="1800" b="1" dirty="0" smtClean="0">
                <a:solidFill>
                  <a:srgbClr val="002060"/>
                </a:solidFill>
                <a:latin typeface="+mj-ea"/>
                <a:ea typeface="+mj-ea"/>
              </a:rPr>
              <a:t>增加法官法檢誤規則</a:t>
            </a:r>
            <a:r>
              <a:rPr lang="zh-TW" altLang="en-US" sz="1800" b="1" dirty="0" smtClean="0">
                <a:solidFill>
                  <a:srgbClr val="002060"/>
                </a:solidFill>
                <a:latin typeface="標楷體" pitchFamily="65" charset="-120"/>
              </a:rPr>
              <a:t>。</a:t>
            </a:r>
            <a:endParaRPr lang="en-US" altLang="zh-TW" sz="1800" b="1" dirty="0" smtClean="0">
              <a:solidFill>
                <a:srgbClr val="002060"/>
              </a:solidFill>
              <a:latin typeface="標楷體" pitchFamily="65" charset="-120"/>
            </a:endParaRPr>
          </a:p>
          <a:p>
            <a:pPr eaLnBrk="1" hangingPunct="1">
              <a:buFont typeface="Wingdings" panose="05000000000000000000" pitchFamily="2" charset="2"/>
              <a:buChar char="ü"/>
              <a:defRPr/>
            </a:pPr>
            <a:r>
              <a:rPr lang="zh-TW" altLang="en-US" sz="1800" b="1" dirty="0" smtClean="0">
                <a:solidFill>
                  <a:srgbClr val="002060"/>
                </a:solidFill>
                <a:latin typeface="標楷體" pitchFamily="65" charset="-120"/>
                <a:ea typeface="+mj-ea"/>
              </a:rPr>
              <a:t>以下</a:t>
            </a:r>
            <a:r>
              <a:rPr lang="zh-TW" altLang="en-US" sz="1800" b="1" dirty="0" smtClean="0">
                <a:solidFill>
                  <a:srgbClr val="002060"/>
                </a:solidFill>
                <a:latin typeface="+mn-ea"/>
                <a:ea typeface="+mn-ea"/>
              </a:rPr>
              <a:t>報表配合調整：</a:t>
            </a:r>
            <a:r>
              <a:rPr lang="zh-TW" altLang="zh-TW" sz="1800" b="1" dirty="0" smtClean="0">
                <a:solidFill>
                  <a:srgbClr val="002060"/>
                </a:solidFill>
                <a:latin typeface="+mn-ea"/>
                <a:ea typeface="+mn-ea"/>
              </a:rPr>
              <a:t>履歷表</a:t>
            </a:r>
            <a:r>
              <a:rPr lang="zh-TW" altLang="en-US" sz="1800" b="1" dirty="0" smtClean="0">
                <a:solidFill>
                  <a:srgbClr val="002060"/>
                </a:solidFill>
                <a:latin typeface="+mn-ea"/>
                <a:ea typeface="+mn-ea"/>
              </a:rPr>
              <a:t>、</a:t>
            </a:r>
            <a:r>
              <a:rPr lang="zh-TW" altLang="zh-TW" sz="1800" b="1" dirty="0" smtClean="0">
                <a:solidFill>
                  <a:srgbClr val="002060"/>
                </a:solidFill>
                <a:latin typeface="+mn-ea"/>
                <a:ea typeface="+mn-ea"/>
              </a:rPr>
              <a:t>職員名籍冊</a:t>
            </a:r>
            <a:r>
              <a:rPr lang="zh-TW" altLang="en-US" sz="1800" b="1" dirty="0" smtClean="0">
                <a:solidFill>
                  <a:srgbClr val="002060"/>
                </a:solidFill>
                <a:latin typeface="+mn-ea"/>
                <a:ea typeface="+mn-ea"/>
              </a:rPr>
              <a:t>及</a:t>
            </a:r>
            <a:r>
              <a:rPr lang="zh-TW" altLang="zh-TW" sz="1800" b="1" dirty="0" smtClean="0">
                <a:solidFill>
                  <a:srgbClr val="002060"/>
                </a:solidFill>
                <a:latin typeface="+mn-ea"/>
                <a:ea typeface="+mn-ea"/>
              </a:rPr>
              <a:t>服務證明書</a:t>
            </a:r>
            <a:r>
              <a:rPr lang="zh-TW" altLang="en-US" sz="1800" b="1" dirty="0" smtClean="0">
                <a:solidFill>
                  <a:srgbClr val="002060"/>
                </a:solidFill>
                <a:latin typeface="+mn-ea"/>
                <a:ea typeface="+mn-ea"/>
              </a:rPr>
              <a:t>。</a:t>
            </a:r>
            <a:endParaRPr lang="en-US" altLang="zh-TW" sz="1800" b="1" dirty="0" smtClean="0">
              <a:solidFill>
                <a:srgbClr val="002060"/>
              </a:solidFill>
              <a:latin typeface="+mn-ea"/>
              <a:ea typeface="+mn-ea"/>
            </a:endParaRPr>
          </a:p>
        </p:txBody>
      </p:sp>
      <p:sp>
        <p:nvSpPr>
          <p:cNvPr id="19" name="AutoShape 52"/>
          <p:cNvSpPr>
            <a:spLocks noChangeArrowheads="1"/>
          </p:cNvSpPr>
          <p:nvPr/>
        </p:nvSpPr>
        <p:spPr bwMode="gray">
          <a:xfrm rot="10800000">
            <a:off x="2432050" y="2875012"/>
            <a:ext cx="2659063" cy="58578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人事</a:t>
            </a:r>
            <a:r>
              <a:rPr lang="en-US" altLang="zh-TW" sz="2400" b="1">
                <a:solidFill>
                  <a:schemeClr val="bg1"/>
                </a:solidFill>
                <a:latin typeface="標楷體" pitchFamily="65" charset="-120"/>
              </a:rPr>
              <a:t>21</a:t>
            </a:r>
            <a:r>
              <a:rPr lang="zh-TW" altLang="en-US" sz="2400" b="1">
                <a:solidFill>
                  <a:schemeClr val="bg1"/>
                </a:solidFill>
                <a:latin typeface="標楷體" pitchFamily="65" charset="-120"/>
              </a:rPr>
              <a:t>表資料檢誤</a:t>
            </a:r>
            <a:endParaRPr lang="zh-TW" altLang="zh-TW" sz="2400" b="1">
              <a:solidFill>
                <a:schemeClr val="bg1"/>
              </a:solidFill>
              <a:latin typeface="標楷體" pitchFamily="65" charset="-120"/>
            </a:endParaRPr>
          </a:p>
        </p:txBody>
      </p:sp>
      <p:sp>
        <p:nvSpPr>
          <p:cNvPr id="22" name="矩形 21"/>
          <p:cNvSpPr/>
          <p:nvPr/>
        </p:nvSpPr>
        <p:spPr>
          <a:xfrm>
            <a:off x="169863" y="1395462"/>
            <a:ext cx="5486400" cy="32924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3" name="AutoShape 52"/>
          <p:cNvSpPr>
            <a:spLocks noChangeArrowheads="1"/>
          </p:cNvSpPr>
          <p:nvPr/>
        </p:nvSpPr>
        <p:spPr bwMode="gray">
          <a:xfrm rot="10800000">
            <a:off x="7686675" y="3538587"/>
            <a:ext cx="1887538" cy="58578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履歷表</a:t>
            </a:r>
            <a:endParaRPr lang="zh-TW" altLang="zh-TW" sz="2400" b="1">
              <a:solidFill>
                <a:schemeClr val="bg1"/>
              </a:solidFill>
              <a:latin typeface="標楷體" pitchFamily="65" charset="-120"/>
            </a:endParaRPr>
          </a:p>
        </p:txBody>
      </p:sp>
      <p:sp>
        <p:nvSpPr>
          <p:cNvPr id="8" name="矩形 7"/>
          <p:cNvSpPr/>
          <p:nvPr/>
        </p:nvSpPr>
        <p:spPr>
          <a:xfrm>
            <a:off x="6608763" y="2509887"/>
            <a:ext cx="360362" cy="16144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pic>
        <p:nvPicPr>
          <p:cNvPr id="12301" name="圖片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75" y="4891137"/>
            <a:ext cx="54864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849313" y="5214987"/>
            <a:ext cx="425450" cy="949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7" name="AutoShape 52"/>
          <p:cNvSpPr>
            <a:spLocks noChangeArrowheads="1"/>
          </p:cNvSpPr>
          <p:nvPr/>
        </p:nvSpPr>
        <p:spPr bwMode="gray">
          <a:xfrm rot="10800000">
            <a:off x="2592388" y="5397549"/>
            <a:ext cx="1887537" cy="585788"/>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職員名籍冊</a:t>
            </a:r>
            <a:endParaRPr lang="zh-TW" altLang="zh-TW" sz="2400" b="1">
              <a:solidFill>
                <a:schemeClr val="bg1"/>
              </a:solidFill>
              <a:latin typeface="標楷體" pitchFamily="65" charset="-120"/>
            </a:endParaRPr>
          </a:p>
        </p:txBody>
      </p:sp>
      <p:pic>
        <p:nvPicPr>
          <p:cNvPr id="12304" name="圖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550" y="4749800"/>
            <a:ext cx="4089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5803900" y="5527724"/>
            <a:ext cx="4083050" cy="455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30" name="AutoShape 52"/>
          <p:cNvSpPr>
            <a:spLocks noChangeArrowheads="1"/>
          </p:cNvSpPr>
          <p:nvPr/>
        </p:nvSpPr>
        <p:spPr bwMode="gray">
          <a:xfrm rot="10800000">
            <a:off x="7989888" y="4808587"/>
            <a:ext cx="1887537" cy="58578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服務證明書</a:t>
            </a:r>
            <a:endParaRPr lang="zh-TW" altLang="zh-TW" sz="2400" b="1">
              <a:solidFill>
                <a:schemeClr val="bg1"/>
              </a:solidFill>
              <a:latin typeface="標楷體" pitchFamily="65" charset="-120"/>
            </a:endParaRPr>
          </a:p>
        </p:txBody>
      </p:sp>
      <p:sp>
        <p:nvSpPr>
          <p:cNvPr id="31" name="矩形 30"/>
          <p:cNvSpPr/>
          <p:nvPr/>
        </p:nvSpPr>
        <p:spPr>
          <a:xfrm>
            <a:off x="2916238" y="4016424"/>
            <a:ext cx="2738437" cy="587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32" name="文字方塊 7"/>
          <p:cNvSpPr txBox="1">
            <a:spLocks noChangeArrowheads="1"/>
          </p:cNvSpPr>
          <p:nvPr/>
        </p:nvSpPr>
        <p:spPr bwMode="auto">
          <a:xfrm>
            <a:off x="6238875" y="168275"/>
            <a:ext cx="3408363"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zh-TW" sz="2800" dirty="0" smtClean="0">
                <a:latin typeface="+mn-ea"/>
                <a:ea typeface="+mn-ea"/>
              </a:rPr>
              <a:t>個人基本資料子系統</a:t>
            </a:r>
            <a:endParaRPr lang="zh-TW" altLang="zh-TW" sz="2000" dirty="0" smtClean="0">
              <a:latin typeface="標楷體" pitchFamily="65" charset="-120"/>
              <a:ea typeface="標楷體" pitchFamily="65" charset="-120"/>
            </a:endParaRPr>
          </a:p>
        </p:txBody>
      </p:sp>
      <p:sp>
        <p:nvSpPr>
          <p:cNvPr id="21" name="Rectangle 6"/>
          <p:cNvSpPr>
            <a:spLocks noChangeArrowheads="1"/>
          </p:cNvSpPr>
          <p:nvPr/>
        </p:nvSpPr>
        <p:spPr bwMode="auto">
          <a:xfrm>
            <a:off x="703263" y="10795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spTree>
    <p:extLst>
      <p:ext uri="{BB962C8B-B14F-4D97-AF65-F5344CB8AC3E}">
        <p14:creationId xmlns:p14="http://schemas.microsoft.com/office/powerpoint/2010/main" val="2270340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矩形 53"/>
          <p:cNvSpPr/>
          <p:nvPr/>
        </p:nvSpPr>
        <p:spPr bwMode="auto">
          <a:xfrm>
            <a:off x="212719" y="1187054"/>
            <a:ext cx="6192838" cy="5373687"/>
          </a:xfrm>
          <a:prstGeom prst="rect">
            <a:avLst/>
          </a:prstGeom>
          <a:solidFill>
            <a:schemeClr val="accent2">
              <a:lumMod val="60000"/>
              <a:lumOff val="40000"/>
              <a:alpha val="40000"/>
            </a:schemeClr>
          </a:solidFill>
          <a:ln w="9525" cap="flat" cmpd="sng" algn="ctr">
            <a:noFill/>
            <a:prstDash val="solid"/>
            <a:round/>
            <a:headEnd type="none" w="med" len="med"/>
            <a:tailEnd type="none" w="med" len="med"/>
          </a:ln>
          <a:effectLst/>
        </p:spPr>
        <p:txBody>
          <a:bodyPr/>
          <a:lstStyle/>
          <a:p>
            <a:pPr algn="r">
              <a:defRPr/>
            </a:pPr>
            <a:endParaRPr lang="zh-TW" altLang="en-US" sz="3200" dirty="0">
              <a:solidFill>
                <a:schemeClr val="bg1"/>
              </a:solidFill>
              <a:latin typeface="Arial" charset="0"/>
              <a:ea typeface="標楷體" pitchFamily="65" charset="-120"/>
            </a:endParaRPr>
          </a:p>
        </p:txBody>
      </p:sp>
      <p:sp>
        <p:nvSpPr>
          <p:cNvPr id="12291" name="投影片編號版面配置區 1"/>
          <p:cNvSpPr>
            <a:spLocks noGrp="1"/>
          </p:cNvSpPr>
          <p:nvPr>
            <p:ph type="sldNum" sz="quarter" idx="4294967295"/>
          </p:nvPr>
        </p:nvSpPr>
        <p:spPr>
          <a:xfrm>
            <a:off x="260344" y="6103541"/>
            <a:ext cx="495300" cy="457200"/>
          </a:xfrm>
          <a:noFill/>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E8962DA7-4FC4-4E79-907A-21B429BDC376}" type="slidenum">
              <a:rPr lang="en-US" altLang="zh-TW" sz="1400" smtClean="0"/>
              <a:pPr eaLnBrk="1" hangingPunct="1"/>
              <a:t>46</a:t>
            </a:fld>
            <a:endParaRPr lang="en-US" altLang="zh-TW" sz="1400" smtClean="0"/>
          </a:p>
        </p:txBody>
      </p:sp>
      <p:sp>
        <p:nvSpPr>
          <p:cNvPr id="4" name="Rectangle 33"/>
          <p:cNvSpPr>
            <a:spLocks noChangeArrowheads="1"/>
          </p:cNvSpPr>
          <p:nvPr/>
        </p:nvSpPr>
        <p:spPr bwMode="auto">
          <a:xfrm>
            <a:off x="2012944" y="1272779"/>
            <a:ext cx="2520950" cy="690562"/>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p>
            <a:pPr algn="ctr" fontAlgn="auto">
              <a:spcBef>
                <a:spcPts val="0"/>
              </a:spcBef>
              <a:spcAft>
                <a:spcPts val="0"/>
              </a:spcAft>
              <a:defRPr/>
            </a:pPr>
            <a:r>
              <a:rPr kumimoji="0" lang="zh-TW" altLang="en-US" kern="0" dirty="0">
                <a:latin typeface="+mn-ea"/>
                <a:ea typeface="+mn-ea"/>
              </a:rPr>
              <a:t>考績機關</a:t>
            </a:r>
            <a:endParaRPr kumimoji="0" lang="en-US" altLang="zh-TW" kern="0" dirty="0">
              <a:latin typeface="+mn-ea"/>
              <a:ea typeface="+mn-ea"/>
            </a:endParaRPr>
          </a:p>
        </p:txBody>
      </p:sp>
      <p:sp>
        <p:nvSpPr>
          <p:cNvPr id="8" name="圓角矩形 7"/>
          <p:cNvSpPr/>
          <p:nvPr/>
        </p:nvSpPr>
        <p:spPr bwMode="auto">
          <a:xfrm>
            <a:off x="6909910" y="3419773"/>
            <a:ext cx="2304256" cy="716183"/>
          </a:xfrm>
          <a:prstGeom prst="roundRect">
            <a:avLst>
              <a:gd name="adj" fmla="val 5814"/>
            </a:avLst>
          </a:prstGeom>
          <a:solidFill>
            <a:srgbClr val="99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kumimoji="0" lang="zh-TW" altLang="en-US" sz="2000" b="1" kern="0" dirty="0">
                <a:solidFill>
                  <a:sysClr val="windowText" lastClr="000000"/>
                </a:solidFill>
                <a:latin typeface="+mn-ea"/>
                <a:ea typeface="+mn-ea"/>
              </a:rPr>
              <a:t>報送銓敘部</a:t>
            </a:r>
          </a:p>
        </p:txBody>
      </p:sp>
      <p:cxnSp>
        <p:nvCxnSpPr>
          <p:cNvPr id="9" name="直線單箭頭接點 8"/>
          <p:cNvCxnSpPr>
            <a:cxnSpLocks noChangeShapeType="1"/>
          </p:cNvCxnSpPr>
          <p:nvPr/>
        </p:nvCxnSpPr>
        <p:spPr bwMode="auto">
          <a:xfrm flipH="1">
            <a:off x="2949569" y="3039666"/>
            <a:ext cx="588963" cy="4763"/>
          </a:xfrm>
          <a:prstGeom prst="straightConnector1">
            <a:avLst/>
          </a:prstGeom>
          <a:noFill/>
          <a:ln w="50800" algn="ctr">
            <a:solidFill>
              <a:srgbClr val="FF0000"/>
            </a:solidFill>
            <a:prstDash val="solid"/>
            <a:round/>
            <a:headEnd/>
            <a:tailEnd type="arrow" w="med" len="med"/>
          </a:ln>
          <a:extLst>
            <a:ext uri="{909E8E84-426E-40DD-AFC4-6F175D3DCCD1}">
              <a14:hiddenFill xmlns:a14="http://schemas.microsoft.com/office/drawing/2010/main">
                <a:noFill/>
              </a14:hiddenFill>
            </a:ext>
          </a:extLst>
        </p:spPr>
      </p:cxnSp>
      <p:sp>
        <p:nvSpPr>
          <p:cNvPr id="14" name="圓角矩形 13"/>
          <p:cNvSpPr/>
          <p:nvPr/>
        </p:nvSpPr>
        <p:spPr bwMode="auto">
          <a:xfrm>
            <a:off x="3556014" y="5075957"/>
            <a:ext cx="2376264" cy="506335"/>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報送銓敘部</a:t>
            </a:r>
          </a:p>
        </p:txBody>
      </p:sp>
      <p:cxnSp>
        <p:nvCxnSpPr>
          <p:cNvPr id="12300" name="直線單箭頭接點 16"/>
          <p:cNvCxnSpPr>
            <a:cxnSpLocks noChangeShapeType="1"/>
          </p:cNvCxnSpPr>
          <p:nvPr/>
        </p:nvCxnSpPr>
        <p:spPr bwMode="auto">
          <a:xfrm flipH="1">
            <a:off x="4743444" y="4744641"/>
            <a:ext cx="0" cy="331788"/>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7" name="直線單箭頭接點 26"/>
          <p:cNvCxnSpPr>
            <a:cxnSpLocks noChangeShapeType="1"/>
          </p:cNvCxnSpPr>
          <p:nvPr/>
        </p:nvCxnSpPr>
        <p:spPr bwMode="auto">
          <a:xfrm flipH="1">
            <a:off x="4725982" y="2517379"/>
            <a:ext cx="17462" cy="293687"/>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8" name="直線單箭頭接點 27"/>
          <p:cNvCxnSpPr>
            <a:cxnSpLocks noChangeShapeType="1"/>
          </p:cNvCxnSpPr>
          <p:nvPr/>
        </p:nvCxnSpPr>
        <p:spPr bwMode="auto">
          <a:xfrm>
            <a:off x="4725982" y="3268266"/>
            <a:ext cx="9525" cy="290513"/>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9" name="直線單箭頭接點 28"/>
          <p:cNvCxnSpPr>
            <a:cxnSpLocks noChangeShapeType="1"/>
          </p:cNvCxnSpPr>
          <p:nvPr/>
        </p:nvCxnSpPr>
        <p:spPr bwMode="auto">
          <a:xfrm>
            <a:off x="4735507" y="4008041"/>
            <a:ext cx="7937" cy="276225"/>
          </a:xfrm>
          <a:prstGeom prst="straightConnector1">
            <a:avLst/>
          </a:prstGeom>
          <a:noFill/>
          <a:ln w="508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3" name="Rectangle 33"/>
          <p:cNvSpPr>
            <a:spLocks noChangeArrowheads="1"/>
          </p:cNvSpPr>
          <p:nvPr/>
        </p:nvSpPr>
        <p:spPr bwMode="auto">
          <a:xfrm>
            <a:off x="6837357" y="1198166"/>
            <a:ext cx="2376487" cy="709613"/>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p>
            <a:pPr algn="ctr" fontAlgn="auto">
              <a:spcBef>
                <a:spcPts val="0"/>
              </a:spcBef>
              <a:spcAft>
                <a:spcPts val="0"/>
              </a:spcAft>
              <a:defRPr/>
            </a:pPr>
            <a:r>
              <a:rPr kumimoji="0" lang="zh-TW" altLang="en-US" kern="0" dirty="0">
                <a:solidFill>
                  <a:srgbClr val="000000"/>
                </a:solidFill>
                <a:latin typeface="+mn-ea"/>
                <a:ea typeface="+mn-ea"/>
              </a:rPr>
              <a:t>銓敘部</a:t>
            </a:r>
            <a:endParaRPr kumimoji="0" lang="en-US" altLang="zh-TW" kern="0" dirty="0">
              <a:solidFill>
                <a:srgbClr val="000000"/>
              </a:solidFill>
              <a:latin typeface="+mn-ea"/>
              <a:ea typeface="+mn-ea"/>
            </a:endParaRPr>
          </a:p>
        </p:txBody>
      </p:sp>
      <p:sp>
        <p:nvSpPr>
          <p:cNvPr id="56"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12" name="圓角矩形 11"/>
          <p:cNvSpPr/>
          <p:nvPr/>
        </p:nvSpPr>
        <p:spPr bwMode="auto">
          <a:xfrm>
            <a:off x="325905" y="3576639"/>
            <a:ext cx="2613890" cy="779238"/>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法官職務評定清冊檢察官職務評定清冊</a:t>
            </a:r>
          </a:p>
        </p:txBody>
      </p:sp>
      <p:sp>
        <p:nvSpPr>
          <p:cNvPr id="13" name="圓角矩形 12"/>
          <p:cNvSpPr/>
          <p:nvPr/>
        </p:nvSpPr>
        <p:spPr bwMode="auto">
          <a:xfrm>
            <a:off x="3556019" y="4283869"/>
            <a:ext cx="2376264" cy="461540"/>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考績清冊</a:t>
            </a:r>
          </a:p>
        </p:txBody>
      </p:sp>
      <p:sp>
        <p:nvSpPr>
          <p:cNvPr id="25" name="圓角矩形 24"/>
          <p:cNvSpPr/>
          <p:nvPr/>
        </p:nvSpPr>
        <p:spPr bwMode="auto">
          <a:xfrm>
            <a:off x="3546795" y="3558949"/>
            <a:ext cx="2376264" cy="449637"/>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考績分數輸入</a:t>
            </a:r>
          </a:p>
          <a:p>
            <a:pPr algn="ctr" fontAlgn="auto">
              <a:spcBef>
                <a:spcPts val="0"/>
              </a:spcBef>
              <a:spcAft>
                <a:spcPts val="0"/>
              </a:spcAft>
              <a:defRPr/>
            </a:pPr>
            <a:endParaRPr kumimoji="0" lang="zh-TW" altLang="en-US" sz="2000" b="1" kern="0" dirty="0">
              <a:solidFill>
                <a:schemeClr val="bg1"/>
              </a:solidFill>
              <a:latin typeface="+mn-ea"/>
              <a:ea typeface="+mn-ea"/>
            </a:endParaRPr>
          </a:p>
        </p:txBody>
      </p:sp>
      <p:sp>
        <p:nvSpPr>
          <p:cNvPr id="23" name="圓角矩形 22"/>
          <p:cNvSpPr/>
          <p:nvPr/>
        </p:nvSpPr>
        <p:spPr bwMode="auto">
          <a:xfrm>
            <a:off x="3554534" y="2051621"/>
            <a:ext cx="2376264" cy="466142"/>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考績資料擷取作業</a:t>
            </a:r>
          </a:p>
        </p:txBody>
      </p:sp>
      <p:sp>
        <p:nvSpPr>
          <p:cNvPr id="24" name="圓角矩形 23"/>
          <p:cNvSpPr/>
          <p:nvPr/>
        </p:nvSpPr>
        <p:spPr bwMode="auto">
          <a:xfrm>
            <a:off x="3537910" y="2810528"/>
            <a:ext cx="2376264" cy="457887"/>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考績</a:t>
            </a:r>
            <a:r>
              <a:rPr kumimoji="0" lang="en-US" altLang="zh-TW" sz="2000" b="1" kern="0" dirty="0">
                <a:solidFill>
                  <a:schemeClr val="bg1"/>
                </a:solidFill>
                <a:latin typeface="+mn-ea"/>
                <a:ea typeface="+mn-ea"/>
              </a:rPr>
              <a:t>(</a:t>
            </a:r>
            <a:r>
              <a:rPr kumimoji="0" lang="zh-TW" altLang="en-US" sz="2000" b="1" kern="0" dirty="0">
                <a:solidFill>
                  <a:schemeClr val="bg1"/>
                </a:solidFill>
                <a:latin typeface="+mn-ea"/>
                <a:ea typeface="+mn-ea"/>
              </a:rPr>
              <a:t>評</a:t>
            </a:r>
            <a:r>
              <a:rPr kumimoji="0" lang="en-US" altLang="zh-TW" sz="2000" b="1" kern="0" dirty="0">
                <a:solidFill>
                  <a:schemeClr val="bg1"/>
                </a:solidFill>
                <a:latin typeface="+mn-ea"/>
                <a:ea typeface="+mn-ea"/>
              </a:rPr>
              <a:t>)</a:t>
            </a:r>
            <a:r>
              <a:rPr kumimoji="0" lang="zh-TW" altLang="en-US" sz="2000" b="1" kern="0" dirty="0">
                <a:solidFill>
                  <a:schemeClr val="bg1"/>
                </a:solidFill>
                <a:latin typeface="+mn-ea"/>
                <a:ea typeface="+mn-ea"/>
              </a:rPr>
              <a:t>資料維護</a:t>
            </a:r>
          </a:p>
        </p:txBody>
      </p:sp>
      <p:sp>
        <p:nvSpPr>
          <p:cNvPr id="50" name="圓角矩形 49"/>
          <p:cNvSpPr/>
          <p:nvPr/>
        </p:nvSpPr>
        <p:spPr bwMode="auto">
          <a:xfrm>
            <a:off x="335580" y="2627685"/>
            <a:ext cx="2613890" cy="757994"/>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檢察官職務評定表</a:t>
            </a:r>
          </a:p>
          <a:p>
            <a:pPr algn="ctr" fontAlgn="auto">
              <a:spcBef>
                <a:spcPts val="0"/>
              </a:spcBef>
              <a:spcAft>
                <a:spcPts val="0"/>
              </a:spcAft>
              <a:defRPr/>
            </a:pPr>
            <a:r>
              <a:rPr kumimoji="0" lang="zh-TW" altLang="en-US" sz="2000" b="1" kern="0" dirty="0">
                <a:solidFill>
                  <a:schemeClr val="bg1"/>
                </a:solidFill>
                <a:latin typeface="+mn-ea"/>
                <a:ea typeface="+mn-ea"/>
              </a:rPr>
              <a:t>法官職務評定表</a:t>
            </a:r>
          </a:p>
        </p:txBody>
      </p:sp>
      <p:cxnSp>
        <p:nvCxnSpPr>
          <p:cNvPr id="61" name="直線單箭頭接點 60"/>
          <p:cNvCxnSpPr>
            <a:cxnSpLocks noChangeShapeType="1"/>
          </p:cNvCxnSpPr>
          <p:nvPr/>
        </p:nvCxnSpPr>
        <p:spPr bwMode="auto">
          <a:xfrm flipH="1" flipV="1">
            <a:off x="2940044" y="3782616"/>
            <a:ext cx="606425" cy="1588"/>
          </a:xfrm>
          <a:prstGeom prst="straightConnector1">
            <a:avLst/>
          </a:prstGeom>
          <a:noFill/>
          <a:ln w="38100" algn="ctr">
            <a:solidFill>
              <a:srgbClr val="FF0000"/>
            </a:solidFill>
            <a:prstDash val="solid"/>
            <a:round/>
            <a:headEnd/>
            <a:tailEnd type="arrow" w="med" len="med"/>
          </a:ln>
          <a:extLst>
            <a:ext uri="{909E8E84-426E-40DD-AFC4-6F175D3DCCD1}">
              <a14:hiddenFill xmlns:a14="http://schemas.microsoft.com/office/drawing/2010/main">
                <a:noFill/>
              </a14:hiddenFill>
            </a:ext>
          </a:extLst>
        </p:spPr>
      </p:cxnSp>
      <p:sp>
        <p:nvSpPr>
          <p:cNvPr id="84" name="圓角矩形 83"/>
          <p:cNvSpPr/>
          <p:nvPr/>
        </p:nvSpPr>
        <p:spPr bwMode="auto">
          <a:xfrm>
            <a:off x="3567062" y="5865766"/>
            <a:ext cx="2376264" cy="506335"/>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考績</a:t>
            </a:r>
            <a:r>
              <a:rPr kumimoji="0" lang="en-US" altLang="zh-TW" sz="2000" b="1" kern="0" dirty="0">
                <a:solidFill>
                  <a:schemeClr val="bg1"/>
                </a:solidFill>
                <a:latin typeface="+mn-ea"/>
                <a:ea typeface="+mn-ea"/>
              </a:rPr>
              <a:t>(</a:t>
            </a:r>
            <a:r>
              <a:rPr kumimoji="0" lang="zh-TW" altLang="en-US" sz="2000" b="1" kern="0" dirty="0">
                <a:solidFill>
                  <a:schemeClr val="bg1"/>
                </a:solidFill>
                <a:latin typeface="+mn-ea"/>
                <a:ea typeface="+mn-ea"/>
              </a:rPr>
              <a:t>成</a:t>
            </a:r>
            <a:r>
              <a:rPr kumimoji="0" lang="en-US" altLang="zh-TW" sz="2000" b="1" kern="0" dirty="0">
                <a:solidFill>
                  <a:schemeClr val="bg1"/>
                </a:solidFill>
                <a:latin typeface="+mn-ea"/>
                <a:ea typeface="+mn-ea"/>
              </a:rPr>
              <a:t>)</a:t>
            </a:r>
            <a:r>
              <a:rPr kumimoji="0" lang="zh-TW" altLang="en-US" sz="2000" b="1" kern="0" dirty="0">
                <a:solidFill>
                  <a:schemeClr val="bg1"/>
                </a:solidFill>
                <a:latin typeface="+mn-ea"/>
                <a:ea typeface="+mn-ea"/>
              </a:rPr>
              <a:t>通知書</a:t>
            </a:r>
          </a:p>
        </p:txBody>
      </p:sp>
      <p:sp>
        <p:nvSpPr>
          <p:cNvPr id="88" name="圓角矩形 87"/>
          <p:cNvSpPr/>
          <p:nvPr/>
        </p:nvSpPr>
        <p:spPr bwMode="auto">
          <a:xfrm>
            <a:off x="335580" y="5268904"/>
            <a:ext cx="2613890" cy="507694"/>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更新個人基本資料</a:t>
            </a:r>
            <a:endParaRPr kumimoji="0" lang="en-US" altLang="zh-TW" sz="2000" b="1" kern="0" dirty="0">
              <a:solidFill>
                <a:schemeClr val="bg1"/>
              </a:solidFill>
              <a:latin typeface="+mn-ea"/>
              <a:ea typeface="+mn-ea"/>
            </a:endParaRPr>
          </a:p>
        </p:txBody>
      </p:sp>
      <p:cxnSp>
        <p:nvCxnSpPr>
          <p:cNvPr id="93" name="肘形接點 92"/>
          <p:cNvCxnSpPr/>
          <p:nvPr/>
        </p:nvCxnSpPr>
        <p:spPr>
          <a:xfrm rot="10800000">
            <a:off x="1762119" y="5776516"/>
            <a:ext cx="1804988" cy="342900"/>
          </a:xfrm>
          <a:prstGeom prst="bentConnector2">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703263" y="10795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cxnSp>
        <p:nvCxnSpPr>
          <p:cNvPr id="10" name="肘形接點 9"/>
          <p:cNvCxnSpPr>
            <a:stCxn id="8" idx="1"/>
          </p:cNvCxnSpPr>
          <p:nvPr/>
        </p:nvCxnSpPr>
        <p:spPr>
          <a:xfrm rot="10800000" flipV="1">
            <a:off x="6392864" y="3777864"/>
            <a:ext cx="517047" cy="1551259"/>
          </a:xfrm>
          <a:prstGeom prst="bentConnector2">
            <a:avLst/>
          </a:prstGeom>
          <a:ln w="38100">
            <a:solidFill>
              <a:srgbClr val="FF00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5932283" y="5329124"/>
            <a:ext cx="460580" cy="0"/>
          </a:xfrm>
          <a:prstGeom prst="straightConnector1">
            <a:avLst/>
          </a:prstGeom>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肘形接點 16"/>
          <p:cNvCxnSpPr/>
          <p:nvPr/>
        </p:nvCxnSpPr>
        <p:spPr>
          <a:xfrm rot="10800000" flipV="1">
            <a:off x="5943326" y="4146152"/>
            <a:ext cx="2121174" cy="1973263"/>
          </a:xfrm>
          <a:prstGeom prst="bentConnector3">
            <a:avLst>
              <a:gd name="adj1" fmla="val -580"/>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100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9" name="圓角矩形 8"/>
          <p:cNvSpPr/>
          <p:nvPr/>
        </p:nvSpPr>
        <p:spPr bwMode="auto">
          <a:xfrm>
            <a:off x="375705" y="1055430"/>
            <a:ext cx="3162807" cy="466142"/>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考績資料擷取批次作業</a:t>
            </a:r>
          </a:p>
        </p:txBody>
      </p:sp>
      <p:pic>
        <p:nvPicPr>
          <p:cNvPr id="13320"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700213"/>
            <a:ext cx="74961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4376738" y="3860800"/>
            <a:ext cx="5127625" cy="2135188"/>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kern="0" dirty="0">
                <a:solidFill>
                  <a:srgbClr val="FF0000"/>
                </a:solidFill>
                <a:latin typeface="+mn-ea"/>
              </a:rPr>
              <a:t>考績人員類別增加</a:t>
            </a:r>
            <a:endParaRPr kumimoji="0" lang="en-US" altLang="zh-TW" kern="0" dirty="0">
              <a:solidFill>
                <a:srgbClr val="FF0000"/>
              </a:solidFill>
              <a:latin typeface="+mn-ea"/>
            </a:endParaRPr>
          </a:p>
          <a:p>
            <a:pPr algn="ctr">
              <a:defRPr/>
            </a:pPr>
            <a:r>
              <a:rPr kumimoji="0" lang="en-US" altLang="zh-TW" kern="0" dirty="0">
                <a:solidFill>
                  <a:srgbClr val="FF0000"/>
                </a:solidFill>
                <a:latin typeface="+mn-ea"/>
              </a:rPr>
              <a:t>7</a:t>
            </a:r>
            <a:r>
              <a:rPr kumimoji="0" lang="zh-TW" altLang="en-US" kern="0" dirty="0">
                <a:solidFill>
                  <a:srgbClr val="FF0000"/>
                </a:solidFill>
                <a:latin typeface="+mn-ea"/>
              </a:rPr>
              <a:t>檢察官人員</a:t>
            </a:r>
            <a:endParaRPr kumimoji="0" lang="en-US" altLang="zh-TW" kern="0" dirty="0">
              <a:solidFill>
                <a:srgbClr val="FF0000"/>
              </a:solidFill>
              <a:latin typeface="+mn-ea"/>
            </a:endParaRPr>
          </a:p>
          <a:p>
            <a:pPr algn="ctr">
              <a:defRPr/>
            </a:pPr>
            <a:r>
              <a:rPr kumimoji="0" lang="en-US" altLang="zh-TW" kern="0" dirty="0">
                <a:solidFill>
                  <a:srgbClr val="FF0000"/>
                </a:solidFill>
                <a:latin typeface="+mn-ea"/>
              </a:rPr>
              <a:t>8</a:t>
            </a:r>
            <a:r>
              <a:rPr kumimoji="0" lang="zh-TW" altLang="en-US" kern="0" dirty="0">
                <a:solidFill>
                  <a:srgbClr val="FF0000"/>
                </a:solidFill>
                <a:latin typeface="+mn-ea"/>
              </a:rPr>
              <a:t>法官人員，</a:t>
            </a:r>
            <a:endParaRPr kumimoji="0" lang="en-US" altLang="zh-TW" kern="0" dirty="0">
              <a:solidFill>
                <a:srgbClr val="FF0000"/>
              </a:solidFill>
              <a:latin typeface="+mn-ea"/>
            </a:endParaRPr>
          </a:p>
          <a:p>
            <a:pPr algn="ctr">
              <a:defRPr/>
            </a:pPr>
            <a:r>
              <a:rPr kumimoji="0" lang="zh-TW" altLang="en-US" kern="0" dirty="0">
                <a:solidFill>
                  <a:srgbClr val="FF0000"/>
                </a:solidFill>
                <a:latin typeface="+mn-ea"/>
              </a:rPr>
              <a:t>相關程式功能一併增加。</a:t>
            </a:r>
          </a:p>
        </p:txBody>
      </p:sp>
      <p:sp>
        <p:nvSpPr>
          <p:cNvPr id="8" name="Rectangle 6"/>
          <p:cNvSpPr>
            <a:spLocks noChangeArrowheads="1"/>
          </p:cNvSpPr>
          <p:nvPr/>
        </p:nvSpPr>
        <p:spPr bwMode="auto">
          <a:xfrm>
            <a:off x="703263" y="10795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spTree>
    <p:extLst>
      <p:ext uri="{BB962C8B-B14F-4D97-AF65-F5344CB8AC3E}">
        <p14:creationId xmlns:p14="http://schemas.microsoft.com/office/powerpoint/2010/main" val="10107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9" name="圓角矩形 8"/>
          <p:cNvSpPr/>
          <p:nvPr/>
        </p:nvSpPr>
        <p:spPr bwMode="auto">
          <a:xfrm>
            <a:off x="375705" y="1055430"/>
            <a:ext cx="3162807" cy="466142"/>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考績</a:t>
            </a:r>
            <a:r>
              <a:rPr kumimoji="0" lang="en-US" altLang="zh-TW" sz="2000" b="1" kern="0" dirty="0">
                <a:solidFill>
                  <a:schemeClr val="bg1"/>
                </a:solidFill>
                <a:latin typeface="+mn-ea"/>
                <a:ea typeface="+mn-ea"/>
              </a:rPr>
              <a:t>(</a:t>
            </a:r>
            <a:r>
              <a:rPr kumimoji="0" lang="zh-TW" altLang="en-US" sz="2000" b="1" kern="0" dirty="0">
                <a:solidFill>
                  <a:schemeClr val="bg1"/>
                </a:solidFill>
                <a:latin typeface="+mn-ea"/>
                <a:ea typeface="+mn-ea"/>
              </a:rPr>
              <a:t>評</a:t>
            </a:r>
            <a:r>
              <a:rPr kumimoji="0" lang="en-US" altLang="zh-TW" sz="2000" b="1" kern="0" dirty="0">
                <a:solidFill>
                  <a:schemeClr val="bg1"/>
                </a:solidFill>
                <a:latin typeface="+mn-ea"/>
                <a:ea typeface="+mn-ea"/>
              </a:rPr>
              <a:t>)</a:t>
            </a:r>
            <a:r>
              <a:rPr kumimoji="0" lang="zh-TW" altLang="en-US" sz="2000" b="1" kern="0" dirty="0">
                <a:solidFill>
                  <a:schemeClr val="bg1"/>
                </a:solidFill>
                <a:latin typeface="+mn-ea"/>
                <a:ea typeface="+mn-ea"/>
              </a:rPr>
              <a:t>資料維護</a:t>
            </a:r>
          </a:p>
        </p:txBody>
      </p:sp>
      <p:pic>
        <p:nvPicPr>
          <p:cNvPr id="14344"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628775"/>
            <a:ext cx="7126288"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5313040" y="2871216"/>
            <a:ext cx="4397375" cy="2736652"/>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zh-TW" altLang="en-US" sz="2000" kern="0" dirty="0" smtClean="0">
                <a:solidFill>
                  <a:srgbClr val="FF0000"/>
                </a:solidFill>
                <a:latin typeface="+mn-ea"/>
              </a:rPr>
              <a:t>配合法官法下列增加：</a:t>
            </a:r>
            <a:endParaRPr kumimoji="0" lang="en-US" altLang="zh-TW" sz="2000" kern="0" dirty="0" smtClean="0">
              <a:solidFill>
                <a:srgbClr val="FF0000"/>
              </a:solidFill>
              <a:latin typeface="+mn-ea"/>
            </a:endParaRPr>
          </a:p>
          <a:p>
            <a:pPr marL="342900" indent="-342900">
              <a:buFont typeface="Wingdings" panose="05000000000000000000" pitchFamily="2" charset="2"/>
              <a:buChar char="Ø"/>
              <a:defRPr/>
            </a:pPr>
            <a:r>
              <a:rPr kumimoji="0" lang="zh-TW" altLang="en-US" sz="2000" kern="0" dirty="0">
                <a:solidFill>
                  <a:srgbClr val="FF0000"/>
                </a:solidFill>
                <a:latin typeface="+mn-ea"/>
              </a:rPr>
              <a:t>受有</a:t>
            </a:r>
            <a:r>
              <a:rPr kumimoji="0" lang="zh-TW" altLang="en-US" sz="2000" kern="0" dirty="0" smtClean="0">
                <a:solidFill>
                  <a:srgbClr val="FF0000"/>
                </a:solidFill>
                <a:latin typeface="+mn-ea"/>
              </a:rPr>
              <a:t>刑事處罰</a:t>
            </a:r>
            <a:endParaRPr kumimoji="0" lang="en-US" altLang="zh-TW" sz="2000" kern="0" dirty="0" smtClean="0">
              <a:solidFill>
                <a:srgbClr val="FF0000"/>
              </a:solidFill>
              <a:latin typeface="+mn-ea"/>
            </a:endParaRPr>
          </a:p>
          <a:p>
            <a:pPr marL="342900" indent="-342900">
              <a:buFont typeface="Wingdings" panose="05000000000000000000" pitchFamily="2" charset="2"/>
              <a:buChar char="Ø"/>
              <a:defRPr/>
            </a:pPr>
            <a:r>
              <a:rPr kumimoji="0" lang="zh-TW" altLang="en-US" sz="2000" kern="0" dirty="0" smtClean="0">
                <a:solidFill>
                  <a:srgbClr val="FF0000"/>
                </a:solidFill>
                <a:latin typeface="+mn-ea"/>
              </a:rPr>
              <a:t>處分</a:t>
            </a:r>
            <a:r>
              <a:rPr kumimoji="0" lang="en-US" altLang="zh-TW" sz="2000" kern="0" dirty="0" smtClean="0">
                <a:solidFill>
                  <a:srgbClr val="FF0000"/>
                </a:solidFill>
                <a:latin typeface="+mn-ea"/>
              </a:rPr>
              <a:t>(</a:t>
            </a:r>
            <a:r>
              <a:rPr kumimoji="0" lang="zh-TW" altLang="en-US" sz="2000" kern="0" dirty="0" smtClean="0">
                <a:solidFill>
                  <a:srgbClr val="FF0000"/>
                </a:solidFill>
                <a:latin typeface="+mn-ea"/>
              </a:rPr>
              <a:t>懲處</a:t>
            </a:r>
            <a:r>
              <a:rPr kumimoji="0" lang="en-US" altLang="zh-TW" sz="2000" kern="0" dirty="0" smtClean="0">
                <a:solidFill>
                  <a:srgbClr val="FF0000"/>
                </a:solidFill>
                <a:latin typeface="+mn-ea"/>
              </a:rPr>
              <a:t>)</a:t>
            </a:r>
            <a:r>
              <a:rPr kumimoji="0" lang="zh-TW" altLang="en-US" sz="2000" kern="0" dirty="0" smtClean="0">
                <a:solidFill>
                  <a:srgbClr val="FF0000"/>
                </a:solidFill>
                <a:latin typeface="+mn-ea"/>
              </a:rPr>
              <a:t>紀錄</a:t>
            </a:r>
            <a:endParaRPr kumimoji="0" lang="en-US" altLang="zh-TW" sz="2000" kern="0" dirty="0" smtClean="0">
              <a:solidFill>
                <a:srgbClr val="FF0000"/>
              </a:solidFill>
              <a:latin typeface="+mn-ea"/>
            </a:endParaRPr>
          </a:p>
          <a:p>
            <a:pPr marL="342900" indent="-342900">
              <a:buFont typeface="Wingdings" panose="05000000000000000000" pitchFamily="2" charset="2"/>
              <a:buChar char="Ø"/>
              <a:defRPr/>
            </a:pPr>
            <a:r>
              <a:rPr kumimoji="0" lang="zh-TW" altLang="en-US" sz="2000" kern="0" dirty="0" smtClean="0">
                <a:solidFill>
                  <a:srgbClr val="FF0000"/>
                </a:solidFill>
                <a:latin typeface="+mn-ea"/>
              </a:rPr>
              <a:t>懲戒紀錄</a:t>
            </a:r>
            <a:endParaRPr kumimoji="0" lang="en-US" altLang="zh-TW" sz="2000" kern="0" dirty="0" smtClean="0">
              <a:solidFill>
                <a:srgbClr val="FF0000"/>
              </a:solidFill>
              <a:latin typeface="+mn-ea"/>
            </a:endParaRPr>
          </a:p>
          <a:p>
            <a:pPr marL="342900" indent="-342900">
              <a:buFont typeface="Wingdings" panose="05000000000000000000" pitchFamily="2" charset="2"/>
              <a:buChar char="Ø"/>
              <a:defRPr/>
            </a:pPr>
            <a:r>
              <a:rPr kumimoji="0" lang="zh-TW" altLang="en-US" sz="2000" kern="0" dirty="0" smtClean="0">
                <a:solidFill>
                  <a:srgbClr val="FF0000"/>
                </a:solidFill>
                <a:latin typeface="+mn-ea"/>
              </a:rPr>
              <a:t>職務</a:t>
            </a:r>
            <a:r>
              <a:rPr kumimoji="0" lang="zh-TW" altLang="en-US" sz="2000" kern="0" dirty="0">
                <a:solidFill>
                  <a:srgbClr val="FF0000"/>
                </a:solidFill>
                <a:latin typeface="+mn-ea"/>
              </a:rPr>
              <a:t>評定連晉</a:t>
            </a:r>
            <a:r>
              <a:rPr kumimoji="0" lang="en-US" altLang="zh-TW" sz="2000" kern="0" dirty="0">
                <a:solidFill>
                  <a:srgbClr val="FF0000"/>
                </a:solidFill>
                <a:latin typeface="+mn-ea"/>
              </a:rPr>
              <a:t>2</a:t>
            </a:r>
            <a:r>
              <a:rPr kumimoji="0" lang="zh-TW" altLang="en-US" sz="2000" kern="0" dirty="0">
                <a:solidFill>
                  <a:srgbClr val="FF0000"/>
                </a:solidFill>
                <a:latin typeface="+mn-ea"/>
              </a:rPr>
              <a:t>級生效</a:t>
            </a:r>
            <a:r>
              <a:rPr kumimoji="0" lang="zh-TW" altLang="en-US" sz="2000" kern="0" dirty="0" smtClean="0">
                <a:solidFill>
                  <a:srgbClr val="FF0000"/>
                </a:solidFill>
                <a:latin typeface="+mn-ea"/>
              </a:rPr>
              <a:t>日</a:t>
            </a:r>
            <a:endParaRPr kumimoji="0" lang="zh-TW" altLang="en-US" sz="2000" kern="0" dirty="0">
              <a:solidFill>
                <a:srgbClr val="FF0000"/>
              </a:solidFill>
              <a:latin typeface="+mn-ea"/>
            </a:endParaRPr>
          </a:p>
        </p:txBody>
      </p:sp>
      <p:sp>
        <p:nvSpPr>
          <p:cNvPr id="8" name="Rectangle 6"/>
          <p:cNvSpPr>
            <a:spLocks noChangeArrowheads="1"/>
          </p:cNvSpPr>
          <p:nvPr/>
        </p:nvSpPr>
        <p:spPr bwMode="auto">
          <a:xfrm>
            <a:off x="703263" y="10795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spTree>
    <p:extLst>
      <p:ext uri="{BB962C8B-B14F-4D97-AF65-F5344CB8AC3E}">
        <p14:creationId xmlns:p14="http://schemas.microsoft.com/office/powerpoint/2010/main" val="35707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969963" y="107950"/>
            <a:ext cx="7019925" cy="584200"/>
          </a:xfrm>
          <a:prstGeom prst="rect">
            <a:avLst/>
          </a:prstGeom>
          <a:noFill/>
          <a:ln>
            <a:noFill/>
          </a:ln>
          <a:extLst/>
        </p:spPr>
        <p:txBody>
          <a:bodyPr anchor="ctr"/>
          <a:lstStyle/>
          <a:p>
            <a:r>
              <a:rPr lang="zh-TW" altLang="en-US" sz="3600" b="1" dirty="0">
                <a:latin typeface="+mj-lt"/>
                <a:ea typeface="+mj-ea"/>
                <a:cs typeface="+mj-cs"/>
              </a:rPr>
              <a:t>各子系統增修功能</a:t>
            </a:r>
          </a:p>
        </p:txBody>
      </p:sp>
      <p:sp>
        <p:nvSpPr>
          <p:cNvPr id="16" name="文字方塊 15"/>
          <p:cNvSpPr txBox="1">
            <a:spLocks noChangeArrowheads="1"/>
          </p:cNvSpPr>
          <p:nvPr/>
        </p:nvSpPr>
        <p:spPr bwMode="auto">
          <a:xfrm>
            <a:off x="6931025" y="169863"/>
            <a:ext cx="2708275" cy="523875"/>
          </a:xfrm>
          <a:prstGeom prst="rect">
            <a:avLst/>
          </a:prstGeom>
          <a:blipFill>
            <a:blip r:embed="rId3"/>
            <a:tile tx="0" ty="0" sx="100000" sy="100000" flip="none" algn="tl"/>
          </a:blip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任免遷調</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11" name="AutoShape 52"/>
          <p:cNvSpPr>
            <a:spLocks noChangeArrowheads="1"/>
          </p:cNvSpPr>
          <p:nvPr/>
        </p:nvSpPr>
        <p:spPr bwMode="gray">
          <a:xfrm rot="10800000">
            <a:off x="273050" y="3789363"/>
            <a:ext cx="3241675" cy="43180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p>
            <a:pPr algn="ctr">
              <a:defRPr/>
            </a:pPr>
            <a:r>
              <a:rPr lang="zh-TW" altLang="en-US" b="1" dirty="0">
                <a:solidFill>
                  <a:schemeClr val="bg1"/>
                </a:solidFill>
                <a:latin typeface="標楷體" pitchFamily="65" charset="-120"/>
                <a:ea typeface="標楷體" pitchFamily="65" charset="-120"/>
              </a:rPr>
              <a:t>派免兼令批次更新</a:t>
            </a:r>
            <a:endParaRPr lang="zh-TW" altLang="zh-TW" b="1" dirty="0">
              <a:solidFill>
                <a:schemeClr val="bg1"/>
              </a:solidFill>
              <a:latin typeface="標楷體" pitchFamily="65" charset="-120"/>
              <a:ea typeface="標楷體" pitchFamily="65" charset="-120"/>
            </a:endParaRPr>
          </a:p>
        </p:txBody>
      </p:sp>
      <p:pic>
        <p:nvPicPr>
          <p:cNvPr id="61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4371975"/>
            <a:ext cx="78200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雲朵形 9"/>
          <p:cNvSpPr/>
          <p:nvPr/>
        </p:nvSpPr>
        <p:spPr>
          <a:xfrm>
            <a:off x="5745163" y="4508500"/>
            <a:ext cx="2665412" cy="1439863"/>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rgbClr val="FF0000"/>
                </a:solidFill>
              </a:rPr>
              <a:t>依序寫入表四兼職資料檔。</a:t>
            </a:r>
          </a:p>
        </p:txBody>
      </p:sp>
      <p:sp>
        <p:nvSpPr>
          <p:cNvPr id="12" name="AutoShape 52"/>
          <p:cNvSpPr>
            <a:spLocks noChangeArrowheads="1"/>
          </p:cNvSpPr>
          <p:nvPr/>
        </p:nvSpPr>
        <p:spPr bwMode="gray">
          <a:xfrm rot="10800000">
            <a:off x="342900" y="909638"/>
            <a:ext cx="3241675" cy="43180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p>
            <a:pPr algn="ctr">
              <a:defRPr/>
            </a:pPr>
            <a:r>
              <a:rPr lang="zh-TW" altLang="en-US" b="1" dirty="0">
                <a:solidFill>
                  <a:schemeClr val="bg1"/>
                </a:solidFill>
                <a:latin typeface="標楷體" pitchFamily="65" charset="-120"/>
                <a:ea typeface="標楷體" pitchFamily="65" charset="-120"/>
              </a:rPr>
              <a:t>調整列印順序</a:t>
            </a:r>
            <a:endParaRPr lang="zh-TW" altLang="zh-TW" b="1" dirty="0">
              <a:solidFill>
                <a:schemeClr val="bg1"/>
              </a:solidFill>
              <a:latin typeface="標楷體" pitchFamily="65" charset="-120"/>
              <a:ea typeface="標楷體" pitchFamily="65" charset="-120"/>
            </a:endParaRPr>
          </a:p>
        </p:txBody>
      </p:sp>
      <p:pic>
        <p:nvPicPr>
          <p:cNvPr id="615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412875"/>
            <a:ext cx="83121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雲朵形 12"/>
          <p:cNvSpPr/>
          <p:nvPr/>
        </p:nvSpPr>
        <p:spPr>
          <a:xfrm>
            <a:off x="5384800" y="2565400"/>
            <a:ext cx="2663825" cy="1439863"/>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rgbClr val="FF0000"/>
                </a:solidFill>
              </a:rPr>
              <a:t>同一個人有兩筆資料都要顯示</a:t>
            </a:r>
          </a:p>
        </p:txBody>
      </p:sp>
    </p:spTree>
    <p:extLst>
      <p:ext uri="{BB962C8B-B14F-4D97-AF65-F5344CB8AC3E}">
        <p14:creationId xmlns:p14="http://schemas.microsoft.com/office/powerpoint/2010/main" val="2790772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fade">
                                      <p:cBhvr>
                                        <p:cTn id="15" dur="500"/>
                                        <p:tgtEl>
                                          <p:spTgt spid="61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9" name="圓角矩形 8"/>
          <p:cNvSpPr/>
          <p:nvPr/>
        </p:nvSpPr>
        <p:spPr bwMode="auto">
          <a:xfrm>
            <a:off x="375705" y="1055430"/>
            <a:ext cx="3162807" cy="466142"/>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考績</a:t>
            </a:r>
            <a:r>
              <a:rPr kumimoji="0" lang="en-US" altLang="zh-TW" sz="2000" b="1" kern="0" dirty="0">
                <a:solidFill>
                  <a:schemeClr val="bg1"/>
                </a:solidFill>
                <a:latin typeface="+mn-ea"/>
                <a:ea typeface="+mn-ea"/>
              </a:rPr>
              <a:t>(</a:t>
            </a:r>
            <a:r>
              <a:rPr kumimoji="0" lang="zh-TW" altLang="en-US" sz="2000" b="1" kern="0" dirty="0">
                <a:solidFill>
                  <a:schemeClr val="bg1"/>
                </a:solidFill>
                <a:latin typeface="+mn-ea"/>
                <a:ea typeface="+mn-ea"/>
              </a:rPr>
              <a:t>評</a:t>
            </a:r>
            <a:r>
              <a:rPr kumimoji="0" lang="en-US" altLang="zh-TW" sz="2000" b="1" kern="0" dirty="0">
                <a:solidFill>
                  <a:schemeClr val="bg1"/>
                </a:solidFill>
                <a:latin typeface="+mn-ea"/>
                <a:ea typeface="+mn-ea"/>
              </a:rPr>
              <a:t>)</a:t>
            </a:r>
            <a:r>
              <a:rPr kumimoji="0" lang="zh-TW" altLang="en-US" sz="2000" b="1" kern="0" dirty="0">
                <a:solidFill>
                  <a:schemeClr val="bg1"/>
                </a:solidFill>
                <a:latin typeface="+mn-ea"/>
                <a:ea typeface="+mn-ea"/>
              </a:rPr>
              <a:t>資料維護</a:t>
            </a:r>
          </a:p>
        </p:txBody>
      </p:sp>
      <p:pic>
        <p:nvPicPr>
          <p:cNvPr id="15368"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628775"/>
            <a:ext cx="74295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1"/>
          <p:cNvGrpSpPr/>
          <p:nvPr/>
        </p:nvGrpSpPr>
        <p:grpSpPr>
          <a:xfrm>
            <a:off x="4745458" y="3573016"/>
            <a:ext cx="4259336" cy="1520001"/>
            <a:chOff x="4510088" y="3573016"/>
            <a:chExt cx="4679950" cy="1520001"/>
          </a:xfrm>
        </p:grpSpPr>
        <p:sp>
          <p:nvSpPr>
            <p:cNvPr id="12" name="雲朵形 11"/>
            <p:cNvSpPr/>
            <p:nvPr/>
          </p:nvSpPr>
          <p:spPr>
            <a:xfrm>
              <a:off x="4510088" y="3573016"/>
              <a:ext cx="4679950" cy="1520001"/>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zh-TW" altLang="en-US" kern="0" dirty="0" smtClean="0">
                  <a:solidFill>
                    <a:srgbClr val="FF0000"/>
                  </a:solidFill>
                  <a:latin typeface="+mn-ea"/>
                </a:rPr>
                <a:t>適用法官法人員，考績擬評為</a:t>
              </a:r>
              <a:endParaRPr kumimoji="0" lang="en-US" altLang="zh-TW" kern="0" dirty="0">
                <a:solidFill>
                  <a:srgbClr val="FF0000"/>
                </a:solidFill>
                <a:latin typeface="+mn-ea"/>
              </a:endParaRPr>
            </a:p>
          </p:txBody>
        </p:sp>
        <p:pic>
          <p:nvPicPr>
            <p:cNvPr id="153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820" y="4307395"/>
              <a:ext cx="1143000" cy="7429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pSp>
      <p:sp>
        <p:nvSpPr>
          <p:cNvPr id="10" name="Rectangle 6"/>
          <p:cNvSpPr>
            <a:spLocks noChangeArrowheads="1"/>
          </p:cNvSpPr>
          <p:nvPr/>
        </p:nvSpPr>
        <p:spPr bwMode="auto">
          <a:xfrm>
            <a:off x="703263" y="10795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spTree>
    <p:extLst>
      <p:ext uri="{BB962C8B-B14F-4D97-AF65-F5344CB8AC3E}">
        <p14:creationId xmlns:p14="http://schemas.microsoft.com/office/powerpoint/2010/main" val="4001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9" name="圓角矩形 8"/>
          <p:cNvSpPr/>
          <p:nvPr/>
        </p:nvSpPr>
        <p:spPr bwMode="auto">
          <a:xfrm>
            <a:off x="375705" y="1055430"/>
            <a:ext cx="3162807" cy="466142"/>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b="1" kern="0" dirty="0">
                <a:solidFill>
                  <a:schemeClr val="bg1"/>
                </a:solidFill>
                <a:latin typeface="+mn-ea"/>
                <a:ea typeface="+mn-ea"/>
              </a:rPr>
              <a:t>各相關報表</a:t>
            </a:r>
          </a:p>
        </p:txBody>
      </p:sp>
      <p:pic>
        <p:nvPicPr>
          <p:cNvPr id="16392"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628775"/>
            <a:ext cx="67468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5503165" y="1628775"/>
            <a:ext cx="4464049" cy="2520925"/>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zh-TW" altLang="en-US" sz="2000" kern="0" dirty="0">
                <a:solidFill>
                  <a:srgbClr val="FF0000"/>
                </a:solidFill>
                <a:latin typeface="+mn-ea"/>
              </a:rPr>
              <a:t>新增加報表格式有</a:t>
            </a:r>
            <a:endParaRPr kumimoji="0" lang="en-US" altLang="zh-TW" sz="2000" kern="0" dirty="0">
              <a:solidFill>
                <a:srgbClr val="FF0000"/>
              </a:solidFill>
              <a:latin typeface="+mn-ea"/>
            </a:endParaRPr>
          </a:p>
          <a:p>
            <a:pPr marL="342900" indent="-342900">
              <a:buFont typeface="Wingdings" panose="05000000000000000000" pitchFamily="2" charset="2"/>
              <a:buChar char="Ø"/>
              <a:defRPr/>
            </a:pPr>
            <a:r>
              <a:rPr kumimoji="0" lang="zh-TW" altLang="en-US" sz="2000" kern="0" dirty="0">
                <a:solidFill>
                  <a:srgbClr val="FF0000"/>
                </a:solidFill>
                <a:latin typeface="+mn-ea"/>
              </a:rPr>
              <a:t>檢察官職務評定表</a:t>
            </a:r>
          </a:p>
          <a:p>
            <a:pPr marL="342900" indent="-342900">
              <a:buFont typeface="Wingdings" panose="05000000000000000000" pitchFamily="2" charset="2"/>
              <a:buChar char="Ø"/>
              <a:defRPr/>
            </a:pPr>
            <a:r>
              <a:rPr kumimoji="0" lang="zh-TW" altLang="en-US" sz="2000" kern="0" dirty="0">
                <a:solidFill>
                  <a:srgbClr val="FF0000"/>
                </a:solidFill>
                <a:latin typeface="+mn-ea"/>
              </a:rPr>
              <a:t>法官職務評定表</a:t>
            </a:r>
          </a:p>
          <a:p>
            <a:pPr marL="342900" indent="-342900">
              <a:buFont typeface="Wingdings" panose="05000000000000000000" pitchFamily="2" charset="2"/>
              <a:buChar char="Ø"/>
              <a:defRPr/>
            </a:pPr>
            <a:r>
              <a:rPr kumimoji="0" lang="zh-TW" altLang="en-US" sz="2000" kern="0" dirty="0">
                <a:solidFill>
                  <a:srgbClr val="FF0000"/>
                </a:solidFill>
                <a:latin typeface="+mn-ea"/>
              </a:rPr>
              <a:t>檢察官職務評定清冊</a:t>
            </a:r>
          </a:p>
          <a:p>
            <a:pPr marL="342900" indent="-342900">
              <a:buFont typeface="Wingdings" panose="05000000000000000000" pitchFamily="2" charset="2"/>
              <a:buChar char="Ø"/>
              <a:defRPr/>
            </a:pPr>
            <a:r>
              <a:rPr kumimoji="0" lang="zh-TW" altLang="en-US" sz="2000" kern="0" dirty="0">
                <a:solidFill>
                  <a:srgbClr val="FF0000"/>
                </a:solidFill>
                <a:latin typeface="+mn-ea"/>
              </a:rPr>
              <a:t>法官職務評定清冊</a:t>
            </a:r>
            <a:endParaRPr kumimoji="0" lang="en-US" altLang="zh-TW" sz="2000" kern="0" dirty="0">
              <a:solidFill>
                <a:srgbClr val="FF0000"/>
              </a:solidFill>
              <a:latin typeface="+mn-ea"/>
            </a:endParaRPr>
          </a:p>
        </p:txBody>
      </p:sp>
      <p:sp>
        <p:nvSpPr>
          <p:cNvPr id="8" name="Rectangle 6"/>
          <p:cNvSpPr>
            <a:spLocks noChangeArrowheads="1"/>
          </p:cNvSpPr>
          <p:nvPr/>
        </p:nvSpPr>
        <p:spPr bwMode="auto">
          <a:xfrm>
            <a:off x="703263" y="10795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spTree>
    <p:extLst>
      <p:ext uri="{BB962C8B-B14F-4D97-AF65-F5344CB8AC3E}">
        <p14:creationId xmlns:p14="http://schemas.microsoft.com/office/powerpoint/2010/main" val="4242989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703263" y="107950"/>
            <a:ext cx="547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sp>
        <p:nvSpPr>
          <p:cNvPr id="8" name="文字方塊 7"/>
          <p:cNvSpPr txBox="1">
            <a:spLocks noChangeArrowheads="1"/>
          </p:cNvSpPr>
          <p:nvPr/>
        </p:nvSpPr>
        <p:spPr bwMode="auto">
          <a:xfrm>
            <a:off x="6248400" y="260350"/>
            <a:ext cx="3457575" cy="519113"/>
          </a:xfrm>
          <a:prstGeom prst="rect">
            <a:avLst/>
          </a:prstGeom>
          <a:solidFill>
            <a:schemeClr val="bg1"/>
          </a:solidFill>
          <a:ln>
            <a:noFill/>
          </a:ln>
          <a:extLst/>
        </p:spPr>
        <p:txBody>
          <a:bodyPr>
            <a:spAutoFit/>
          </a:bodyP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pPr>
            <a:r>
              <a:rPr lang="zh-TW" altLang="en-US" sz="2800">
                <a:latin typeface="標楷體" pitchFamily="65" charset="-120"/>
                <a:ea typeface="標楷體" pitchFamily="65" charset="-120"/>
              </a:rPr>
              <a:t>個人基本資料</a:t>
            </a:r>
            <a:r>
              <a:rPr lang="zh-TW" altLang="zh-TW" sz="2800">
                <a:latin typeface="標楷體" pitchFamily="65" charset="-120"/>
                <a:ea typeface="標楷體" pitchFamily="65" charset="-120"/>
              </a:rPr>
              <a:t>子系統</a:t>
            </a:r>
            <a:endParaRPr lang="zh-TW" altLang="zh-TW" sz="2000">
              <a:latin typeface="標楷體" pitchFamily="65" charset="-120"/>
              <a:ea typeface="標楷體" pitchFamily="65" charset="-120"/>
            </a:endParaRPr>
          </a:p>
        </p:txBody>
      </p:sp>
      <p:sp>
        <p:nvSpPr>
          <p:cNvPr id="12" name="AutoShape 52"/>
          <p:cNvSpPr>
            <a:spLocks noChangeArrowheads="1"/>
          </p:cNvSpPr>
          <p:nvPr/>
        </p:nvSpPr>
        <p:spPr bwMode="gray">
          <a:xfrm rot="10800000">
            <a:off x="360363" y="981074"/>
            <a:ext cx="5168900" cy="647725"/>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dirty="0">
                <a:solidFill>
                  <a:schemeClr val="bg1"/>
                </a:solidFill>
                <a:latin typeface="標楷體" pitchFamily="65" charset="-120"/>
                <a:ea typeface="標楷體" pitchFamily="65" charset="-120"/>
              </a:rPr>
              <a:t>一般選員考績頁籤增加計算「良好」 </a:t>
            </a:r>
            <a:endParaRPr lang="zh-TW" altLang="zh-TW" b="1" dirty="0">
              <a:solidFill>
                <a:schemeClr val="bg1"/>
              </a:solidFill>
              <a:latin typeface="標楷體" pitchFamily="65" charset="-120"/>
              <a:ea typeface="標楷體" pitchFamily="65" charset="-120"/>
            </a:endParaRPr>
          </a:p>
        </p:txBody>
      </p:sp>
      <p:pic>
        <p:nvPicPr>
          <p:cNvPr id="21812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916113"/>
            <a:ext cx="783907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13" name="雲朵形 12"/>
          <p:cNvSpPr/>
          <p:nvPr/>
        </p:nvSpPr>
        <p:spPr>
          <a:xfrm>
            <a:off x="5168900" y="3357563"/>
            <a:ext cx="4392613" cy="1657350"/>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a:solidFill>
                  <a:srgbClr val="FF3300"/>
                </a:solidFill>
                <a:ea typeface="標楷體" pitchFamily="65" charset="-120"/>
              </a:rPr>
              <a:t>適用法官法人員考績等次為</a:t>
            </a:r>
            <a:r>
              <a:rPr lang="en-US" altLang="zh-TW" sz="2000">
                <a:solidFill>
                  <a:srgbClr val="FF3300"/>
                </a:solidFill>
                <a:ea typeface="標楷體" pitchFamily="65" charset="-120"/>
              </a:rPr>
              <a:t>【</a:t>
            </a:r>
            <a:r>
              <a:rPr lang="zh-TW" altLang="en-US" sz="2000">
                <a:solidFill>
                  <a:srgbClr val="FF3300"/>
                </a:solidFill>
                <a:ea typeface="標楷體" pitchFamily="65" charset="-120"/>
              </a:rPr>
              <a:t>良</a:t>
            </a:r>
            <a:r>
              <a:rPr lang="en-US" altLang="zh-TW" sz="2000">
                <a:solidFill>
                  <a:srgbClr val="FF3300"/>
                </a:solidFill>
                <a:ea typeface="標楷體" pitchFamily="65" charset="-120"/>
              </a:rPr>
              <a:t>】</a:t>
            </a:r>
            <a:r>
              <a:rPr lang="zh-TW" altLang="en-US" sz="2000">
                <a:solidFill>
                  <a:srgbClr val="FF3300"/>
                </a:solidFill>
                <a:ea typeface="標楷體" pitchFamily="65" charset="-120"/>
              </a:rPr>
              <a:t>，計入考甲次數。</a:t>
            </a:r>
          </a:p>
        </p:txBody>
      </p:sp>
      <p:sp>
        <p:nvSpPr>
          <p:cNvPr id="218126" name="Rectangle 14"/>
          <p:cNvSpPr>
            <a:spLocks noChangeArrowheads="1"/>
          </p:cNvSpPr>
          <p:nvPr/>
        </p:nvSpPr>
        <p:spPr bwMode="auto">
          <a:xfrm>
            <a:off x="488950" y="5084763"/>
            <a:ext cx="4751388" cy="504825"/>
          </a:xfrm>
          <a:prstGeom prst="rect">
            <a:avLst/>
          </a:prstGeom>
          <a:noFill/>
          <a:ln w="28575" algn="ctr">
            <a:solidFill>
              <a:srgbClr val="FF0000"/>
            </a:solidFill>
            <a:miter lim="800000"/>
            <a:headEnd/>
            <a:tailEnd/>
          </a:ln>
          <a:effectLst>
            <a:prstShdw prst="shdw17" dist="17961" dir="2700000">
              <a:srgbClr val="FF0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zh-TW" altLang="en-US"/>
          </a:p>
        </p:txBody>
      </p:sp>
    </p:spTree>
    <p:extLst>
      <p:ext uri="{BB962C8B-B14F-4D97-AF65-F5344CB8AC3E}">
        <p14:creationId xmlns:p14="http://schemas.microsoft.com/office/powerpoint/2010/main" val="936013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buFontTx/>
              <a:buNone/>
            </a:pPr>
            <a:fld id="{D6A542D7-C3C6-456A-BF31-552C9C2C536B}" type="slidenum">
              <a:rPr lang="en-US" altLang="zh-TW" sz="1400"/>
              <a:pPr algn="r" eaLnBrk="1" hangingPunct="1">
                <a:buFontTx/>
                <a:buNone/>
              </a:pPr>
              <a:t>52</a:t>
            </a:fld>
            <a:endParaRPr lang="en-US" altLang="zh-TW" sz="1400"/>
          </a:p>
        </p:txBody>
      </p:sp>
      <p:sp>
        <p:nvSpPr>
          <p:cNvPr id="3" name="Rectangle 2"/>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spcBef>
                <a:spcPct val="0"/>
              </a:spcBef>
              <a:buFontTx/>
              <a:buNone/>
              <a:defRPr/>
            </a:pPr>
            <a:endParaRPr lang="zh-TW" altLang="en-US" sz="2400">
              <a:latin typeface="Times New Roman" pitchFamily="18" charset="0"/>
              <a:ea typeface="新細明體" pitchFamily="18" charset="-120"/>
            </a:endParaRPr>
          </a:p>
        </p:txBody>
      </p:sp>
      <p:sp>
        <p:nvSpPr>
          <p:cNvPr id="8" name="文字方塊 7"/>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Tx/>
              <a:buNone/>
            </a:pPr>
            <a:r>
              <a:rPr lang="zh-TW" altLang="zh-TW" sz="2800">
                <a:latin typeface="標楷體" pitchFamily="65" charset="-120"/>
                <a:ea typeface="標楷體" pitchFamily="65" charset="-120"/>
              </a:rPr>
              <a:t>待遇福利子系統</a:t>
            </a:r>
            <a:endParaRPr lang="zh-TW" altLang="zh-TW" sz="2000">
              <a:latin typeface="標楷體" pitchFamily="65" charset="-120"/>
              <a:ea typeface="標楷體" pitchFamily="65" charset="-120"/>
            </a:endParaRPr>
          </a:p>
        </p:txBody>
      </p:sp>
      <p:sp>
        <p:nvSpPr>
          <p:cNvPr id="6" name="內容版面配置區 1"/>
          <p:cNvSpPr txBox="1">
            <a:spLocks/>
          </p:cNvSpPr>
          <p:nvPr/>
        </p:nvSpPr>
        <p:spPr>
          <a:xfrm>
            <a:off x="0" y="981075"/>
            <a:ext cx="9906000" cy="935038"/>
          </a:xfrm>
          <a:prstGeom prst="rect">
            <a:avLst/>
          </a:prstGeom>
        </p:spPr>
        <p:txBody>
          <a:bodyPr/>
          <a:lstStyle>
            <a:lvl1pPr marL="342900" indent="-342900">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spcBef>
                <a:spcPct val="20000"/>
              </a:spcBef>
              <a:buFontTx/>
              <a:buBlip>
                <a:blip r:embed="rId2"/>
              </a:buBlip>
            </a:pPr>
            <a:r>
              <a:rPr lang="zh-TW" altLang="en-US" dirty="0" smtClean="0">
                <a:solidFill>
                  <a:srgbClr val="000000"/>
                </a:solidFill>
                <a:latin typeface="標楷體" pitchFamily="65" charset="-120"/>
                <a:ea typeface="標楷體" pitchFamily="65" charset="-120"/>
                <a:cs typeface="Times New Roman" pitchFamily="18" charset="0"/>
              </a:rPr>
              <a:t>針對適用法官法的人員，在待遇表別對應設定抓取調整。</a:t>
            </a:r>
            <a:endParaRPr lang="en-US" altLang="zh-TW" dirty="0" smtClean="0">
              <a:solidFill>
                <a:srgbClr val="000000"/>
              </a:solidFill>
              <a:latin typeface="標楷體" pitchFamily="65" charset="-120"/>
              <a:ea typeface="標楷體" pitchFamily="65" charset="-120"/>
              <a:cs typeface="Times New Roman" pitchFamily="18" charset="0"/>
            </a:endParaRPr>
          </a:p>
          <a:p>
            <a:pPr marL="914400" lvl="1" indent="-457200">
              <a:spcBef>
                <a:spcPct val="20000"/>
              </a:spcBef>
              <a:buFont typeface="Wingdings" panose="05000000000000000000" pitchFamily="2" charset="2"/>
              <a:buChar char="Ø"/>
            </a:pPr>
            <a:r>
              <a:rPr lang="zh-TW" altLang="en-US" sz="2000" dirty="0">
                <a:solidFill>
                  <a:srgbClr val="000000"/>
                </a:solidFill>
                <a:latin typeface="標楷體" pitchFamily="65" charset="-120"/>
                <a:ea typeface="標楷體" pitchFamily="65" charset="-120"/>
                <a:cs typeface="Times New Roman" pitchFamily="18" charset="0"/>
              </a:rPr>
              <a:t>本俸表</a:t>
            </a:r>
            <a:r>
              <a:rPr lang="zh-TW" altLang="en-US" sz="2000" dirty="0" smtClean="0">
                <a:solidFill>
                  <a:srgbClr val="000000"/>
                </a:solidFill>
                <a:latin typeface="標楷體" pitchFamily="65" charset="-120"/>
                <a:ea typeface="標楷體" pitchFamily="65" charset="-120"/>
                <a:cs typeface="Times New Roman" pitchFamily="18" charset="0"/>
              </a:rPr>
              <a:t>別：</a:t>
            </a:r>
            <a:r>
              <a:rPr lang="en-US" altLang="zh-TW" sz="2000" dirty="0" err="1" smtClean="0">
                <a:solidFill>
                  <a:srgbClr val="000000"/>
                </a:solidFill>
                <a:latin typeface="標楷體" pitchFamily="65" charset="-120"/>
                <a:ea typeface="標楷體" pitchFamily="65" charset="-120"/>
                <a:cs typeface="Times New Roman" pitchFamily="18" charset="0"/>
              </a:rPr>
              <a:t>A0024</a:t>
            </a:r>
            <a:r>
              <a:rPr lang="zh-TW" altLang="en-US" sz="2000" dirty="0" smtClean="0">
                <a:solidFill>
                  <a:srgbClr val="000000"/>
                </a:solidFill>
                <a:latin typeface="標楷體" pitchFamily="65" charset="-120"/>
                <a:ea typeface="標楷體" pitchFamily="65" charset="-120"/>
                <a:cs typeface="Times New Roman" pitchFamily="18" charset="0"/>
              </a:rPr>
              <a:t>法官俸表</a:t>
            </a:r>
            <a:endParaRPr lang="en-US" altLang="zh-TW" sz="2000" dirty="0" smtClean="0">
              <a:solidFill>
                <a:srgbClr val="000000"/>
              </a:solidFill>
              <a:latin typeface="標楷體" pitchFamily="65" charset="-120"/>
              <a:ea typeface="標楷體" pitchFamily="65" charset="-120"/>
              <a:cs typeface="Times New Roman" pitchFamily="18" charset="0"/>
            </a:endParaRPr>
          </a:p>
          <a:p>
            <a:pPr marL="914400" lvl="1" indent="-457200">
              <a:spcBef>
                <a:spcPct val="20000"/>
              </a:spcBef>
              <a:buFont typeface="Wingdings" panose="05000000000000000000" pitchFamily="2" charset="2"/>
              <a:buChar char="Ø"/>
            </a:pPr>
            <a:r>
              <a:rPr lang="zh-TW" altLang="en-US" sz="2000" dirty="0" smtClean="0">
                <a:solidFill>
                  <a:srgbClr val="000000"/>
                </a:solidFill>
                <a:latin typeface="標楷體" pitchFamily="65" charset="-120"/>
                <a:ea typeface="標楷體" pitchFamily="65" charset="-120"/>
                <a:cs typeface="Times New Roman" pitchFamily="18" charset="0"/>
              </a:rPr>
              <a:t>專業加給表別：</a:t>
            </a:r>
            <a:r>
              <a:rPr lang="en-US" altLang="zh-TW" sz="2000" dirty="0" err="1" smtClean="0">
                <a:solidFill>
                  <a:srgbClr val="000000"/>
                </a:solidFill>
                <a:latin typeface="標楷體" pitchFamily="65" charset="-120"/>
                <a:ea typeface="標楷體" pitchFamily="65" charset="-120"/>
                <a:cs typeface="Times New Roman" pitchFamily="18" charset="0"/>
              </a:rPr>
              <a:t>B5001</a:t>
            </a:r>
            <a:r>
              <a:rPr lang="zh-TW" altLang="en-US" sz="2000" dirty="0" smtClean="0">
                <a:solidFill>
                  <a:srgbClr val="000000"/>
                </a:solidFill>
                <a:latin typeface="標楷體" pitchFamily="65" charset="-120"/>
                <a:ea typeface="標楷體" pitchFamily="65" charset="-120"/>
                <a:cs typeface="Times New Roman" pitchFamily="18" charset="0"/>
              </a:rPr>
              <a:t>法官專業加給表</a:t>
            </a:r>
            <a:endParaRPr lang="en-US" altLang="zh-TW" sz="2000" dirty="0" smtClean="0">
              <a:solidFill>
                <a:srgbClr val="000000"/>
              </a:solidFill>
              <a:latin typeface="標楷體" pitchFamily="65" charset="-120"/>
              <a:ea typeface="標楷體" pitchFamily="65" charset="-120"/>
              <a:cs typeface="Times New Roman" pitchFamily="18" charset="0"/>
            </a:endParaRPr>
          </a:p>
          <a:p>
            <a:pPr marL="914400" lvl="1" indent="-457200">
              <a:spcBef>
                <a:spcPct val="20000"/>
              </a:spcBef>
              <a:buFont typeface="Wingdings" panose="05000000000000000000" pitchFamily="2" charset="2"/>
              <a:buChar char="Ø"/>
            </a:pPr>
            <a:r>
              <a:rPr lang="zh-TW" altLang="en-US" sz="2000" dirty="0">
                <a:solidFill>
                  <a:srgbClr val="000000"/>
                </a:solidFill>
                <a:latin typeface="標楷體" pitchFamily="65" charset="-120"/>
                <a:ea typeface="標楷體" pitchFamily="65" charset="-120"/>
                <a:cs typeface="Times New Roman" pitchFamily="18" charset="0"/>
              </a:rPr>
              <a:t>職務加給</a:t>
            </a:r>
            <a:r>
              <a:rPr lang="zh-TW" altLang="en-US" sz="2000" dirty="0" smtClean="0">
                <a:solidFill>
                  <a:srgbClr val="000000"/>
                </a:solidFill>
                <a:latin typeface="標楷體" pitchFamily="65" charset="-120"/>
                <a:ea typeface="標楷體" pitchFamily="65" charset="-120"/>
                <a:cs typeface="Times New Roman" pitchFamily="18" charset="0"/>
              </a:rPr>
              <a:t>表別：</a:t>
            </a:r>
            <a:r>
              <a:rPr lang="en-US" altLang="zh-TW" sz="2000" dirty="0" err="1" smtClean="0">
                <a:solidFill>
                  <a:srgbClr val="000000"/>
                </a:solidFill>
                <a:latin typeface="標楷體" pitchFamily="65" charset="-120"/>
                <a:ea typeface="標楷體" pitchFamily="65" charset="-120"/>
                <a:cs typeface="Times New Roman" pitchFamily="18" charset="0"/>
              </a:rPr>
              <a:t>C3001</a:t>
            </a:r>
            <a:r>
              <a:rPr lang="zh-TW" altLang="en-US" sz="2000" dirty="0" smtClean="0">
                <a:solidFill>
                  <a:srgbClr val="000000"/>
                </a:solidFill>
                <a:latin typeface="標楷體" pitchFamily="65" charset="-120"/>
                <a:ea typeface="標楷體" pitchFamily="65" charset="-120"/>
                <a:cs typeface="Times New Roman" pitchFamily="18" charset="0"/>
              </a:rPr>
              <a:t>法官職務加給表</a:t>
            </a:r>
            <a:endParaRPr lang="en-US" altLang="zh-TW" sz="2000" dirty="0">
              <a:solidFill>
                <a:srgbClr val="000000"/>
              </a:solidFill>
              <a:latin typeface="標楷體" pitchFamily="65" charset="-120"/>
              <a:ea typeface="標楷體" pitchFamily="65" charset="-120"/>
              <a:cs typeface="Times New Roman" pitchFamily="18" charset="0"/>
            </a:endParaRPr>
          </a:p>
        </p:txBody>
      </p:sp>
      <p:pic>
        <p:nvPicPr>
          <p:cNvPr id="1566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82" y="2539752"/>
            <a:ext cx="9209414" cy="3861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6"/>
          <p:cNvSpPr>
            <a:spLocks noChangeArrowheads="1"/>
          </p:cNvSpPr>
          <p:nvPr/>
        </p:nvSpPr>
        <p:spPr bwMode="auto">
          <a:xfrm>
            <a:off x="703263" y="107950"/>
            <a:ext cx="547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spTree>
    <p:extLst>
      <p:ext uri="{BB962C8B-B14F-4D97-AF65-F5344CB8AC3E}">
        <p14:creationId xmlns:p14="http://schemas.microsoft.com/office/powerpoint/2010/main" val="24725054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7099300" y="6356353"/>
            <a:ext cx="2311400" cy="365125"/>
          </a:xfrm>
        </p:spPr>
        <p:txBody>
          <a:bodyPr/>
          <a:lstStyle/>
          <a:p>
            <a:pPr>
              <a:defRPr/>
            </a:pPr>
            <a:fld id="{1532810D-0F7C-4975-A19B-F4AB942BD05F}" type="slidenum">
              <a:rPr lang="en-US" altLang="zh-TW" smtClean="0"/>
              <a:pPr>
                <a:defRPr/>
              </a:pPr>
              <a:t>53</a:t>
            </a:fld>
            <a:endParaRPr lang="en-US" altLang="zh-TW"/>
          </a:p>
        </p:txBody>
      </p:sp>
      <p:sp>
        <p:nvSpPr>
          <p:cNvPr id="3" name="文字方塊 2"/>
          <p:cNvSpPr txBox="1">
            <a:spLocks noChangeArrowheads="1"/>
          </p:cNvSpPr>
          <p:nvPr/>
        </p:nvSpPr>
        <p:spPr bwMode="auto">
          <a:xfrm>
            <a:off x="6931025" y="169863"/>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Tx/>
              <a:buNone/>
            </a:pPr>
            <a:r>
              <a:rPr lang="zh-TW" altLang="zh-TW" sz="2800">
                <a:latin typeface="標楷體" pitchFamily="65" charset="-120"/>
                <a:ea typeface="標楷體" pitchFamily="65" charset="-120"/>
              </a:rPr>
              <a:t>待遇福利子系統</a:t>
            </a:r>
            <a:endParaRPr lang="zh-TW" altLang="zh-TW" sz="2000">
              <a:latin typeface="標楷體" pitchFamily="65" charset="-120"/>
              <a:ea typeface="標楷體" pitchFamily="65" charset="-120"/>
            </a:endParaRPr>
          </a:p>
        </p:txBody>
      </p:sp>
      <p:sp>
        <p:nvSpPr>
          <p:cNvPr id="4" name="Rectangle 6"/>
          <p:cNvSpPr>
            <a:spLocks noChangeArrowheads="1"/>
          </p:cNvSpPr>
          <p:nvPr/>
        </p:nvSpPr>
        <p:spPr bwMode="auto">
          <a:xfrm>
            <a:off x="703263" y="107950"/>
            <a:ext cx="547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4" y="1052736"/>
            <a:ext cx="5688632" cy="36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AutoShape 52"/>
          <p:cNvSpPr>
            <a:spLocks noChangeArrowheads="1"/>
          </p:cNvSpPr>
          <p:nvPr/>
        </p:nvSpPr>
        <p:spPr bwMode="gray">
          <a:xfrm rot="10800000">
            <a:off x="360361" y="981072"/>
            <a:ext cx="2576413" cy="503712"/>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dirty="0">
                <a:solidFill>
                  <a:schemeClr val="bg1"/>
                </a:solidFill>
                <a:latin typeface="標楷體" pitchFamily="65" charset="-120"/>
                <a:ea typeface="標楷體" pitchFamily="65" charset="-120"/>
              </a:rPr>
              <a:t>固定性給與設定</a:t>
            </a:r>
            <a:endParaRPr lang="zh-TW" altLang="zh-TW" b="1" dirty="0">
              <a:solidFill>
                <a:schemeClr val="bg1"/>
              </a:solidFill>
              <a:latin typeface="標楷體" pitchFamily="65" charset="-120"/>
              <a:ea typeface="標楷體" pitchFamily="65" charset="-120"/>
            </a:endParaRPr>
          </a:p>
        </p:txBody>
      </p:sp>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616" y="2300995"/>
            <a:ext cx="6904089"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52"/>
          <p:cNvSpPr>
            <a:spLocks noChangeArrowheads="1"/>
          </p:cNvSpPr>
          <p:nvPr/>
        </p:nvSpPr>
        <p:spPr bwMode="gray">
          <a:xfrm rot="10800000">
            <a:off x="1711921" y="2657758"/>
            <a:ext cx="3456384" cy="555218"/>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dirty="0">
                <a:solidFill>
                  <a:schemeClr val="bg1"/>
                </a:solidFill>
                <a:latin typeface="標楷體" pitchFamily="65" charset="-120"/>
                <a:ea typeface="標楷體" pitchFamily="65" charset="-120"/>
              </a:rPr>
              <a:t>固定性</a:t>
            </a:r>
            <a:r>
              <a:rPr lang="zh-TW" altLang="en-US" b="1" dirty="0" smtClean="0">
                <a:solidFill>
                  <a:schemeClr val="bg1"/>
                </a:solidFill>
                <a:latin typeface="標楷體" pitchFamily="65" charset="-120"/>
                <a:ea typeface="標楷體" pitchFamily="65" charset="-120"/>
              </a:rPr>
              <a:t>給與</a:t>
            </a:r>
            <a:r>
              <a:rPr lang="en-US" altLang="zh-TW" b="1" dirty="0" smtClean="0">
                <a:solidFill>
                  <a:schemeClr val="bg1"/>
                </a:solidFill>
                <a:latin typeface="標楷體" pitchFamily="65" charset="-120"/>
                <a:ea typeface="標楷體" pitchFamily="65" charset="-120"/>
              </a:rPr>
              <a:t>-</a:t>
            </a:r>
            <a:r>
              <a:rPr lang="zh-TW" altLang="en-US" b="1" dirty="0" smtClean="0">
                <a:solidFill>
                  <a:schemeClr val="bg1"/>
                </a:solidFill>
                <a:latin typeface="標楷體" pitchFamily="65" charset="-120"/>
                <a:ea typeface="標楷體" pitchFamily="65" charset="-120"/>
              </a:rPr>
              <a:t>大批新增</a:t>
            </a:r>
            <a:endParaRPr lang="zh-TW" altLang="zh-TW" b="1" dirty="0">
              <a:solidFill>
                <a:schemeClr val="bg1"/>
              </a:solidFill>
              <a:latin typeface="標楷體" pitchFamily="65" charset="-120"/>
              <a:ea typeface="標楷體" pitchFamily="65" charset="-120"/>
            </a:endParaRPr>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942" y="3953583"/>
            <a:ext cx="5356646" cy="292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AutoShape 52"/>
          <p:cNvSpPr>
            <a:spLocks noChangeArrowheads="1"/>
          </p:cNvSpPr>
          <p:nvPr/>
        </p:nvSpPr>
        <p:spPr bwMode="gray">
          <a:xfrm rot="10800000">
            <a:off x="5399073" y="4005410"/>
            <a:ext cx="3456384" cy="57571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b="1" dirty="0">
                <a:solidFill>
                  <a:schemeClr val="bg1"/>
                </a:solidFill>
                <a:latin typeface="標楷體" pitchFamily="65" charset="-120"/>
                <a:ea typeface="標楷體" pitchFamily="65" charset="-120"/>
              </a:rPr>
              <a:t>固定性</a:t>
            </a:r>
            <a:r>
              <a:rPr lang="zh-TW" altLang="en-US" b="1" dirty="0" smtClean="0">
                <a:solidFill>
                  <a:schemeClr val="bg1"/>
                </a:solidFill>
                <a:latin typeface="標楷體" pitchFamily="65" charset="-120"/>
                <a:ea typeface="標楷體" pitchFamily="65" charset="-120"/>
              </a:rPr>
              <a:t>給與</a:t>
            </a:r>
            <a:r>
              <a:rPr lang="en-US" altLang="zh-TW" b="1" dirty="0" smtClean="0">
                <a:solidFill>
                  <a:schemeClr val="bg1"/>
                </a:solidFill>
                <a:latin typeface="標楷體" pitchFamily="65" charset="-120"/>
                <a:ea typeface="標楷體" pitchFamily="65" charset="-120"/>
              </a:rPr>
              <a:t>-</a:t>
            </a:r>
            <a:r>
              <a:rPr lang="zh-TW" altLang="en-US" b="1" dirty="0" smtClean="0">
                <a:solidFill>
                  <a:schemeClr val="bg1"/>
                </a:solidFill>
                <a:latin typeface="標楷體" pitchFamily="65" charset="-120"/>
                <a:ea typeface="標楷體" pitchFamily="65" charset="-120"/>
              </a:rPr>
              <a:t>大批</a:t>
            </a:r>
            <a:r>
              <a:rPr lang="zh-TW" altLang="en-US" b="1" dirty="0">
                <a:solidFill>
                  <a:schemeClr val="bg1"/>
                </a:solidFill>
                <a:latin typeface="標楷體" pitchFamily="65" charset="-120"/>
                <a:ea typeface="標楷體" pitchFamily="65" charset="-120"/>
              </a:rPr>
              <a:t>調整</a:t>
            </a:r>
            <a:endParaRPr lang="zh-TW" altLang="zh-TW" b="1"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41218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15715"/>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50"/>
                            </p:stCondLst>
                            <p:childTnLst>
                              <p:par>
                                <p:cTn id="14" presetID="1" presetClass="entr" presetSubtype="0" fill="hold"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4221163"/>
            <a:ext cx="54768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4" y="1124744"/>
            <a:ext cx="583247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273049" y="3789040"/>
            <a:ext cx="5832475" cy="288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5" name="矩形 24"/>
          <p:cNvSpPr/>
          <p:nvPr/>
        </p:nvSpPr>
        <p:spPr>
          <a:xfrm>
            <a:off x="4298950" y="5732463"/>
            <a:ext cx="5578475" cy="1444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7" name="AutoShape 52"/>
          <p:cNvSpPr>
            <a:spLocks noChangeArrowheads="1"/>
          </p:cNvSpPr>
          <p:nvPr/>
        </p:nvSpPr>
        <p:spPr bwMode="gray">
          <a:xfrm rot="10800000">
            <a:off x="6057900" y="2205038"/>
            <a:ext cx="3541713" cy="87788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獎懲月報</a:t>
            </a:r>
            <a:endParaRPr lang="en-US" altLang="zh-TW" sz="2400" b="1">
              <a:solidFill>
                <a:schemeClr val="bg1"/>
              </a:solidFill>
              <a:latin typeface="標楷體" pitchFamily="65" charset="-120"/>
            </a:endParaRPr>
          </a:p>
          <a:p>
            <a:pPr algn="ctr" eaLnBrk="1" hangingPunct="1">
              <a:spcBef>
                <a:spcPct val="0"/>
              </a:spcBef>
              <a:buFontTx/>
              <a:buNone/>
            </a:pPr>
            <a:r>
              <a:rPr lang="zh-TW" altLang="en-US" sz="2400" b="1">
                <a:solidFill>
                  <a:schemeClr val="bg1"/>
                </a:solidFill>
                <a:latin typeface="標楷體" pitchFamily="65" charset="-120"/>
              </a:rPr>
              <a:t>增加法官及檢察官統計</a:t>
            </a:r>
            <a:endParaRPr lang="en-US" altLang="zh-TW" sz="2400" b="1">
              <a:solidFill>
                <a:schemeClr val="bg1"/>
              </a:solidFill>
              <a:latin typeface="標楷體" pitchFamily="65" charset="-120"/>
            </a:endParaRPr>
          </a:p>
        </p:txBody>
      </p:sp>
      <p:sp>
        <p:nvSpPr>
          <p:cNvPr id="30"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獎懲作業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10" name="Rectangle 6"/>
          <p:cNvSpPr>
            <a:spLocks noChangeArrowheads="1"/>
          </p:cNvSpPr>
          <p:nvPr/>
        </p:nvSpPr>
        <p:spPr bwMode="auto">
          <a:xfrm>
            <a:off x="703263" y="107950"/>
            <a:ext cx="547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spTree>
    <p:extLst>
      <p:ext uri="{BB962C8B-B14F-4D97-AF65-F5344CB8AC3E}">
        <p14:creationId xmlns:p14="http://schemas.microsoft.com/office/powerpoint/2010/main" val="4208425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buFontTx/>
              <a:buNone/>
            </a:pPr>
            <a:fld id="{D0A2CE7E-5AF9-44E5-8CAB-F8D49CB6DB96}" type="slidenum">
              <a:rPr lang="en-US" altLang="zh-TW" sz="1400"/>
              <a:pPr algn="r" eaLnBrk="1" hangingPunct="1">
                <a:buFontTx/>
                <a:buNone/>
              </a:pPr>
              <a:t>55</a:t>
            </a:fld>
            <a:endParaRPr lang="en-US" altLang="zh-TW" sz="1400"/>
          </a:p>
        </p:txBody>
      </p:sp>
      <p:sp>
        <p:nvSpPr>
          <p:cNvPr id="4" name="文字方塊 7"/>
          <p:cNvSpPr txBox="1">
            <a:spLocks noChangeArrowheads="1"/>
          </p:cNvSpPr>
          <p:nvPr/>
        </p:nvSpPr>
        <p:spPr bwMode="auto">
          <a:xfrm>
            <a:off x="415925" y="908720"/>
            <a:ext cx="790733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0"/>
              </a:spcBef>
              <a:defRPr kumimoji="1" sz="2400">
                <a:solidFill>
                  <a:schemeClr val="tx1"/>
                </a:solidFill>
                <a:latin typeface="Times New Roman" pitchFamily="18" charset="0"/>
                <a:ea typeface="新細明體" pitchFamily="18" charset="-120"/>
              </a:defRPr>
            </a:lvl1pPr>
            <a:lvl2pPr marL="914400" indent="-457200">
              <a:spcBef>
                <a:spcPct val="0"/>
              </a:spcBef>
              <a:defRPr kumimoji="1" sz="2400">
                <a:solidFill>
                  <a:schemeClr val="tx1"/>
                </a:solidFill>
                <a:latin typeface="Times New Roman" pitchFamily="18" charset="0"/>
                <a:ea typeface="新細明體" pitchFamily="18" charset="-120"/>
              </a:defRPr>
            </a:lvl2pPr>
            <a:lvl3pPr marL="1371600" indent="-457200">
              <a:spcBef>
                <a:spcPct val="0"/>
              </a:spcBef>
              <a:defRPr kumimoji="1" sz="2400">
                <a:solidFill>
                  <a:schemeClr val="tx1"/>
                </a:solidFill>
                <a:latin typeface="Times New Roman" pitchFamily="18" charset="0"/>
                <a:ea typeface="新細明體" pitchFamily="18" charset="-120"/>
              </a:defRPr>
            </a:lvl3pPr>
            <a:lvl4pPr marL="1828800" indent="-457200">
              <a:spcBef>
                <a:spcPct val="0"/>
              </a:spcBef>
              <a:defRPr kumimoji="1" sz="2400">
                <a:solidFill>
                  <a:schemeClr val="tx1"/>
                </a:solidFill>
                <a:latin typeface="Times New Roman" pitchFamily="18" charset="0"/>
                <a:ea typeface="新細明體" pitchFamily="18" charset="-120"/>
              </a:defRPr>
            </a:lvl4pPr>
            <a:lvl5pPr marL="2286000" indent="-457200">
              <a:spcBef>
                <a:spcPct val="0"/>
              </a:spcBef>
              <a:defRPr kumimoji="1" sz="2400">
                <a:solidFill>
                  <a:schemeClr val="tx1"/>
                </a:solidFill>
                <a:latin typeface="Times New Roman" pitchFamily="18" charset="0"/>
                <a:ea typeface="新細明體" pitchFamily="18" charset="-120"/>
              </a:defRPr>
            </a:lvl5pPr>
            <a:lvl6pPr marL="27432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32004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6576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41148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lvl="1" indent="0">
              <a:spcBef>
                <a:spcPts val="600"/>
              </a:spcBef>
            </a:pPr>
            <a:r>
              <a:rPr lang="zh-TW" altLang="en-US" sz="2000" dirty="0" smtClean="0">
                <a:latin typeface="標楷體" pitchFamily="65" charset="-120"/>
                <a:ea typeface="標楷體" pitchFamily="65" charset="-120"/>
              </a:rPr>
              <a:t>法官</a:t>
            </a:r>
            <a:r>
              <a:rPr lang="zh-TW" altLang="en-US" sz="2000" dirty="0">
                <a:latin typeface="標楷體" pitchFamily="65" charset="-120"/>
                <a:ea typeface="標楷體" pitchFamily="65" charset="-120"/>
              </a:rPr>
              <a:t>與檢察官獨立統計一</a:t>
            </a:r>
            <a:r>
              <a:rPr lang="zh-TW" altLang="en-US" sz="2000" dirty="0" smtClean="0">
                <a:latin typeface="標楷體" pitchFamily="65" charset="-120"/>
                <a:ea typeface="標楷體" pitchFamily="65" charset="-120"/>
              </a:rPr>
              <a:t>項，調整批次統計作業、查詢與報表列印。</a:t>
            </a:r>
            <a:endParaRPr lang="en-US" altLang="zh-TW" sz="2000" dirty="0" smtClean="0">
              <a:latin typeface="標楷體" pitchFamily="65" charset="-120"/>
              <a:ea typeface="標楷體" pitchFamily="65" charset="-120"/>
            </a:endParaRPr>
          </a:p>
          <a:p>
            <a:pPr marL="0" lvl="1" indent="0">
              <a:spcBef>
                <a:spcPts val="600"/>
              </a:spcBef>
            </a:pPr>
            <a:r>
              <a:rPr lang="zh-TW" altLang="en-US" sz="2000" dirty="0" smtClean="0">
                <a:latin typeface="標楷體" pitchFamily="65" charset="-120"/>
                <a:ea typeface="標楷體" pitchFamily="65" charset="-120"/>
              </a:rPr>
              <a:t>查詢：一般統計、季報、新季報、人事查報</a:t>
            </a:r>
            <a:endParaRPr lang="zh-TW" altLang="zh-TW" sz="2000" dirty="0">
              <a:latin typeface="標楷體" pitchFamily="65" charset="-120"/>
              <a:ea typeface="標楷體" pitchFamily="65" charset="-120"/>
            </a:endParaRPr>
          </a:p>
        </p:txBody>
      </p:sp>
      <p:pic>
        <p:nvPicPr>
          <p:cNvPr id="143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74" y="1772816"/>
            <a:ext cx="4131446"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43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6" y="2479675"/>
            <a:ext cx="5240337"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8" name="文字方塊 7"/>
          <p:cNvSpPr txBox="1">
            <a:spLocks noChangeArrowheads="1"/>
          </p:cNvSpPr>
          <p:nvPr/>
        </p:nvSpPr>
        <p:spPr bwMode="auto">
          <a:xfrm>
            <a:off x="6969125" y="173038"/>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sp>
        <p:nvSpPr>
          <p:cNvPr id="13" name="Rectangle 6"/>
          <p:cNvSpPr>
            <a:spLocks noChangeArrowheads="1"/>
          </p:cNvSpPr>
          <p:nvPr/>
        </p:nvSpPr>
        <p:spPr bwMode="auto">
          <a:xfrm>
            <a:off x="703263" y="107950"/>
            <a:ext cx="547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sp>
        <p:nvSpPr>
          <p:cNvPr id="14" name="AutoShape 52"/>
          <p:cNvSpPr>
            <a:spLocks noChangeArrowheads="1"/>
          </p:cNvSpPr>
          <p:nvPr/>
        </p:nvSpPr>
        <p:spPr bwMode="gray">
          <a:xfrm rot="10800000">
            <a:off x="7475225" y="1301134"/>
            <a:ext cx="2265834" cy="661863"/>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dirty="0">
                <a:solidFill>
                  <a:schemeClr val="bg1"/>
                </a:solidFill>
                <a:latin typeface="標楷體" pitchFamily="65" charset="-120"/>
              </a:rPr>
              <a:t>查詢畫面</a:t>
            </a:r>
            <a:endParaRPr lang="en-US" altLang="zh-TW" sz="2400" b="1" dirty="0">
              <a:solidFill>
                <a:schemeClr val="bg1"/>
              </a:solidFill>
              <a:latin typeface="標楷體" pitchFamily="65" charset="-120"/>
            </a:endParaRPr>
          </a:p>
        </p:txBody>
      </p:sp>
      <p:pic>
        <p:nvPicPr>
          <p:cNvPr id="1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9274" y="1772815"/>
            <a:ext cx="4376738" cy="414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5048" y="2479674"/>
            <a:ext cx="4628357" cy="414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雲朵形 10"/>
          <p:cNvSpPr/>
          <p:nvPr/>
        </p:nvSpPr>
        <p:spPr>
          <a:xfrm>
            <a:off x="2794000" y="3308721"/>
            <a:ext cx="3382963" cy="1077912"/>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buFontTx/>
              <a:buNone/>
            </a:pPr>
            <a:r>
              <a:rPr lang="zh-TW" altLang="en-US" sz="2000" dirty="0" smtClean="0">
                <a:solidFill>
                  <a:srgbClr val="FF0000"/>
                </a:solidFill>
                <a:ea typeface="標楷體" pitchFamily="65" charset="-120"/>
              </a:rPr>
              <a:t>增加</a:t>
            </a:r>
            <a:endParaRPr lang="en-US" altLang="zh-TW" sz="2000" dirty="0" smtClean="0">
              <a:solidFill>
                <a:srgbClr val="FF0000"/>
              </a:solidFill>
              <a:ea typeface="標楷體" pitchFamily="65" charset="-120"/>
            </a:endParaRPr>
          </a:p>
          <a:p>
            <a:pPr algn="ctr" eaLnBrk="1" hangingPunct="1">
              <a:buFontTx/>
              <a:buNone/>
            </a:pPr>
            <a:r>
              <a:rPr lang="zh-TW" altLang="en-US" sz="2000" dirty="0" smtClean="0">
                <a:solidFill>
                  <a:srgbClr val="FF0000"/>
                </a:solidFill>
                <a:ea typeface="標楷體" pitchFamily="65" charset="-120"/>
              </a:rPr>
              <a:t>法官及檢察官</a:t>
            </a:r>
            <a:endParaRPr lang="en-US" altLang="zh-TW" sz="2000" dirty="0">
              <a:solidFill>
                <a:srgbClr val="FF0000"/>
              </a:solidFill>
              <a:ea typeface="標楷體" pitchFamily="65" charset="-120"/>
            </a:endParaRPr>
          </a:p>
        </p:txBody>
      </p:sp>
    </p:spTree>
    <p:extLst>
      <p:ext uri="{BB962C8B-B14F-4D97-AF65-F5344CB8AC3E}">
        <p14:creationId xmlns:p14="http://schemas.microsoft.com/office/powerpoint/2010/main" val="241224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7099300" y="6356353"/>
            <a:ext cx="2311400" cy="365125"/>
          </a:xfrm>
        </p:spPr>
        <p:txBody>
          <a:bodyPr/>
          <a:lstStyle/>
          <a:p>
            <a:pPr>
              <a:defRPr/>
            </a:pPr>
            <a:fld id="{1532810D-0F7C-4975-A19B-F4AB942BD05F}" type="slidenum">
              <a:rPr lang="en-US" altLang="zh-TW" smtClean="0"/>
              <a:pPr>
                <a:defRPr/>
              </a:pPr>
              <a:t>56</a:t>
            </a:fld>
            <a:endParaRPr lang="en-US" altLang="zh-TW"/>
          </a:p>
        </p:txBody>
      </p:sp>
      <p:sp>
        <p:nvSpPr>
          <p:cNvPr id="3" name="文字方塊 7"/>
          <p:cNvSpPr txBox="1">
            <a:spLocks noChangeArrowheads="1"/>
          </p:cNvSpPr>
          <p:nvPr/>
        </p:nvSpPr>
        <p:spPr bwMode="auto">
          <a:xfrm>
            <a:off x="272480" y="911800"/>
            <a:ext cx="7907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0"/>
              </a:spcBef>
              <a:defRPr kumimoji="1" sz="2400">
                <a:solidFill>
                  <a:schemeClr val="tx1"/>
                </a:solidFill>
                <a:latin typeface="Times New Roman" pitchFamily="18" charset="0"/>
                <a:ea typeface="新細明體" pitchFamily="18" charset="-120"/>
              </a:defRPr>
            </a:lvl1pPr>
            <a:lvl2pPr marL="914400" indent="-457200">
              <a:spcBef>
                <a:spcPct val="0"/>
              </a:spcBef>
              <a:defRPr kumimoji="1" sz="2400">
                <a:solidFill>
                  <a:schemeClr val="tx1"/>
                </a:solidFill>
                <a:latin typeface="Times New Roman" pitchFamily="18" charset="0"/>
                <a:ea typeface="新細明體" pitchFamily="18" charset="-120"/>
              </a:defRPr>
            </a:lvl2pPr>
            <a:lvl3pPr marL="1371600" indent="-457200">
              <a:spcBef>
                <a:spcPct val="0"/>
              </a:spcBef>
              <a:defRPr kumimoji="1" sz="2400">
                <a:solidFill>
                  <a:schemeClr val="tx1"/>
                </a:solidFill>
                <a:latin typeface="Times New Roman" pitchFamily="18" charset="0"/>
                <a:ea typeface="新細明體" pitchFamily="18" charset="-120"/>
              </a:defRPr>
            </a:lvl3pPr>
            <a:lvl4pPr marL="1828800" indent="-457200">
              <a:spcBef>
                <a:spcPct val="0"/>
              </a:spcBef>
              <a:defRPr kumimoji="1" sz="2400">
                <a:solidFill>
                  <a:schemeClr val="tx1"/>
                </a:solidFill>
                <a:latin typeface="Times New Roman" pitchFamily="18" charset="0"/>
                <a:ea typeface="新細明體" pitchFamily="18" charset="-120"/>
              </a:defRPr>
            </a:lvl4pPr>
            <a:lvl5pPr marL="2286000" indent="-457200">
              <a:spcBef>
                <a:spcPct val="0"/>
              </a:spcBef>
              <a:defRPr kumimoji="1" sz="2400">
                <a:solidFill>
                  <a:schemeClr val="tx1"/>
                </a:solidFill>
                <a:latin typeface="Times New Roman" pitchFamily="18" charset="0"/>
                <a:ea typeface="新細明體" pitchFamily="18" charset="-120"/>
              </a:defRPr>
            </a:lvl5pPr>
            <a:lvl6pPr marL="27432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32004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6576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41148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lvl="1" indent="0">
              <a:spcBef>
                <a:spcPts val="600"/>
              </a:spcBef>
            </a:pPr>
            <a:r>
              <a:rPr lang="zh-TW" altLang="en-US" sz="2000" dirty="0" smtClean="0">
                <a:latin typeface="標楷體" pitchFamily="65" charset="-120"/>
                <a:ea typeface="標楷體" pitchFamily="65" charset="-120"/>
              </a:rPr>
              <a:t>一般統計、季報、新季報、人事查報相關報表均增加法官與檢察統計項目</a:t>
            </a:r>
            <a:endParaRPr lang="zh-TW" altLang="zh-TW" sz="2000" dirty="0">
              <a:latin typeface="標楷體" pitchFamily="65" charset="-120"/>
              <a:ea typeface="標楷體" pitchFamily="65" charset="-120"/>
            </a:endParaRPr>
          </a:p>
        </p:txBody>
      </p:sp>
      <p:sp>
        <p:nvSpPr>
          <p:cNvPr id="4" name="文字方塊 3"/>
          <p:cNvSpPr txBox="1">
            <a:spLocks noChangeArrowheads="1"/>
          </p:cNvSpPr>
          <p:nvPr/>
        </p:nvSpPr>
        <p:spPr bwMode="auto">
          <a:xfrm>
            <a:off x="6969125" y="173038"/>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sp>
        <p:nvSpPr>
          <p:cNvPr id="5" name="Rectangle 6"/>
          <p:cNvSpPr>
            <a:spLocks noChangeArrowheads="1"/>
          </p:cNvSpPr>
          <p:nvPr/>
        </p:nvSpPr>
        <p:spPr bwMode="auto">
          <a:xfrm>
            <a:off x="703263" y="107950"/>
            <a:ext cx="547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200" b="1" dirty="0">
                <a:latin typeface="微軟正黑體" pitchFamily="34" charset="-120"/>
                <a:ea typeface="微軟正黑體" pitchFamily="34" charset="-120"/>
              </a:rPr>
              <a:t>因應檢察官與法官適用法官法</a:t>
            </a:r>
          </a:p>
        </p:txBody>
      </p:sp>
      <p:sp>
        <p:nvSpPr>
          <p:cNvPr id="6" name="AutoShape 52"/>
          <p:cNvSpPr>
            <a:spLocks noChangeArrowheads="1"/>
          </p:cNvSpPr>
          <p:nvPr/>
        </p:nvSpPr>
        <p:spPr bwMode="gray">
          <a:xfrm rot="10800000">
            <a:off x="7761311" y="1301134"/>
            <a:ext cx="1979747" cy="54369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dirty="0">
                <a:solidFill>
                  <a:schemeClr val="bg1"/>
                </a:solidFill>
                <a:latin typeface="標楷體" pitchFamily="65" charset="-120"/>
              </a:rPr>
              <a:t>報表</a:t>
            </a:r>
            <a:endParaRPr lang="en-US" altLang="zh-TW" sz="2400" b="1" dirty="0">
              <a:solidFill>
                <a:schemeClr val="bg1"/>
              </a:solidFill>
              <a:latin typeface="標楷體" pitchFamily="65" charset="-120"/>
            </a:endParaRPr>
          </a:p>
        </p:txBody>
      </p:sp>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 y="1632066"/>
            <a:ext cx="4016896" cy="5225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6656" y="2132831"/>
            <a:ext cx="4088086" cy="4725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776" y="1962998"/>
            <a:ext cx="6033120" cy="4202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0992" y="1953606"/>
            <a:ext cx="4860067" cy="4715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雲朵形 10"/>
          <p:cNvSpPr/>
          <p:nvPr/>
        </p:nvSpPr>
        <p:spPr>
          <a:xfrm>
            <a:off x="2794000" y="3308721"/>
            <a:ext cx="3382963" cy="1077912"/>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buFontTx/>
              <a:buNone/>
            </a:pPr>
            <a:r>
              <a:rPr lang="zh-TW" altLang="en-US" sz="2000" dirty="0" smtClean="0">
                <a:solidFill>
                  <a:srgbClr val="FF0000"/>
                </a:solidFill>
                <a:ea typeface="標楷體" pitchFamily="65" charset="-120"/>
              </a:rPr>
              <a:t>增加</a:t>
            </a:r>
            <a:endParaRPr lang="en-US" altLang="zh-TW" sz="2000" dirty="0" smtClean="0">
              <a:solidFill>
                <a:srgbClr val="FF0000"/>
              </a:solidFill>
              <a:ea typeface="標楷體" pitchFamily="65" charset="-120"/>
            </a:endParaRPr>
          </a:p>
          <a:p>
            <a:pPr algn="ctr" eaLnBrk="1" hangingPunct="1">
              <a:buFontTx/>
              <a:buNone/>
            </a:pPr>
            <a:r>
              <a:rPr lang="zh-TW" altLang="en-US" sz="2000" dirty="0" smtClean="0">
                <a:solidFill>
                  <a:srgbClr val="FF0000"/>
                </a:solidFill>
                <a:ea typeface="標楷體" pitchFamily="65" charset="-120"/>
              </a:rPr>
              <a:t>法官及檢察官</a:t>
            </a:r>
            <a:endParaRPr lang="en-US" altLang="zh-TW" sz="2000" dirty="0">
              <a:solidFill>
                <a:srgbClr val="FF0000"/>
              </a:solidFill>
              <a:ea typeface="標楷體" pitchFamily="65" charset="-120"/>
            </a:endParaRPr>
          </a:p>
        </p:txBody>
      </p:sp>
    </p:spTree>
    <p:extLst>
      <p:ext uri="{BB962C8B-B14F-4D97-AF65-F5344CB8AC3E}">
        <p14:creationId xmlns:p14="http://schemas.microsoft.com/office/powerpoint/2010/main" val="224708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8" name="AutoShape 83"/>
          <p:cNvSpPr>
            <a:spLocks noChangeArrowheads="1"/>
          </p:cNvSpPr>
          <p:nvPr/>
        </p:nvSpPr>
        <p:spPr bwMode="auto">
          <a:xfrm>
            <a:off x="273050" y="1124744"/>
            <a:ext cx="9304338" cy="4032448"/>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a:buClr>
                <a:srgbClr val="FF9900"/>
              </a:buClr>
              <a:buFont typeface="Wingdings" pitchFamily="2" charset="2"/>
              <a:buChar char="u"/>
            </a:pPr>
            <a:endParaRPr lang="zh-TW" altLang="en-US">
              <a:ea typeface="標楷體" pitchFamily="65" charset="-120"/>
            </a:endParaRPr>
          </a:p>
        </p:txBody>
      </p:sp>
      <p:sp>
        <p:nvSpPr>
          <p:cNvPr id="15" name="文字方塊 14"/>
          <p:cNvSpPr txBox="1"/>
          <p:nvPr/>
        </p:nvSpPr>
        <p:spPr>
          <a:xfrm>
            <a:off x="388144" y="1340768"/>
            <a:ext cx="9074150" cy="3447098"/>
          </a:xfrm>
          <a:prstGeom prst="rect">
            <a:avLst/>
          </a:prstGeom>
          <a:noFill/>
        </p:spPr>
        <p:txBody>
          <a:bodyPr>
            <a:spAutoFit/>
          </a:bodyPr>
          <a:lstStyle>
            <a:lvl1pPr marL="342900" indent="-342900" algn="l" eaLnBrk="0" hangingPunct="0">
              <a:defRPr kumimoji="1" sz="2400">
                <a:solidFill>
                  <a:schemeClr val="tx1"/>
                </a:solidFill>
                <a:latin typeface="Times New Roman" pitchFamily="18" charset="0"/>
                <a:ea typeface="新細明體" pitchFamily="18" charset="-120"/>
              </a:defRPr>
            </a:lvl1pPr>
            <a:lvl2pPr marL="800100" indent="-34290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spcBef>
                <a:spcPts val="600"/>
              </a:spcBef>
              <a:buClr>
                <a:srgbClr val="FFC000"/>
              </a:buClr>
              <a:buFont typeface="Wingdings" panose="05000000000000000000" pitchFamily="2" charset="2"/>
              <a:buChar char="u"/>
            </a:pPr>
            <a:r>
              <a:rPr lang="zh-TW" altLang="en-US" dirty="0" smtClean="0">
                <a:latin typeface="+mn-ea"/>
                <a:ea typeface="+mn-ea"/>
              </a:rPr>
              <a:t>因應</a:t>
            </a:r>
            <a:r>
              <a:rPr lang="zh-TW" altLang="en-US" dirty="0">
                <a:latin typeface="+mn-ea"/>
                <a:ea typeface="+mn-ea"/>
              </a:rPr>
              <a:t>推動中央機關需求調整</a:t>
            </a:r>
          </a:p>
          <a:p>
            <a:pPr marL="0" indent="0">
              <a:spcBef>
                <a:spcPts val="600"/>
              </a:spcBef>
              <a:buClr>
                <a:srgbClr val="FFC000"/>
              </a:buClr>
            </a:pPr>
            <a:endParaRPr lang="en-US" altLang="zh-TW" sz="500" dirty="0" smtClean="0">
              <a:latin typeface="+mn-ea"/>
              <a:ea typeface="+mn-ea"/>
            </a:endParaRPr>
          </a:p>
          <a:p>
            <a:pPr marL="914400" lvl="1" indent="-457200">
              <a:spcBef>
                <a:spcPts val="600"/>
              </a:spcBef>
              <a:spcAft>
                <a:spcPts val="600"/>
              </a:spcAft>
              <a:buFont typeface="+mj-lt"/>
              <a:buAutoNum type="arabicPeriod"/>
            </a:pPr>
            <a:r>
              <a:rPr lang="zh-TW" altLang="zh-TW" sz="2000" dirty="0" smtClean="0">
                <a:latin typeface="+mn-ea"/>
                <a:ea typeface="+mn-ea"/>
              </a:rPr>
              <a:t>增加</a:t>
            </a:r>
            <a:r>
              <a:rPr lang="zh-TW" altLang="zh-TW" sz="2000" dirty="0">
                <a:latin typeface="+mn-ea"/>
                <a:ea typeface="+mn-ea"/>
              </a:rPr>
              <a:t>機關屬性判斷。</a:t>
            </a:r>
          </a:p>
          <a:p>
            <a:pPr marL="914400" lvl="1" indent="-457200">
              <a:spcBef>
                <a:spcPts val="600"/>
              </a:spcBef>
              <a:spcAft>
                <a:spcPts val="600"/>
              </a:spcAft>
              <a:buFont typeface="+mj-lt"/>
              <a:buAutoNum type="arabicPeriod"/>
            </a:pPr>
            <a:r>
              <a:rPr lang="zh-TW" altLang="zh-TW" sz="2000" dirty="0">
                <a:latin typeface="+mn-ea"/>
                <a:ea typeface="+mn-ea"/>
              </a:rPr>
              <a:t>系統管理權限及無所屬機關之流程取消</a:t>
            </a:r>
            <a:r>
              <a:rPr lang="en-US" altLang="zh-TW" sz="2000" dirty="0">
                <a:latin typeface="+mn-ea"/>
                <a:ea typeface="+mn-ea"/>
              </a:rPr>
              <a:t>(Disable)</a:t>
            </a:r>
            <a:r>
              <a:rPr lang="zh-TW" altLang="zh-TW" sz="2000" dirty="0">
                <a:latin typeface="+mn-ea"/>
                <a:ea typeface="+mn-ea"/>
              </a:rPr>
              <a:t>設定：部份作業為縣市專用，中央不須類似功能，或者如大專／中等等子系統等相關功能，需要增加可設定為隱藏。</a:t>
            </a:r>
          </a:p>
          <a:p>
            <a:pPr marL="914400" lvl="1" indent="-457200">
              <a:spcBef>
                <a:spcPts val="600"/>
              </a:spcBef>
              <a:spcAft>
                <a:spcPts val="600"/>
              </a:spcAft>
              <a:buFont typeface="+mj-lt"/>
              <a:buAutoNum type="arabicPeriod"/>
            </a:pPr>
            <a:r>
              <a:rPr lang="zh-TW" altLang="zh-TW" sz="2000" dirty="0">
                <a:latin typeface="+mn-ea"/>
                <a:ea typeface="+mn-ea"/>
              </a:rPr>
              <a:t>各系統所有層轉</a:t>
            </a:r>
            <a:r>
              <a:rPr lang="en-US" altLang="zh-TW" sz="2000" dirty="0">
                <a:latin typeface="+mn-ea"/>
                <a:ea typeface="+mn-ea"/>
              </a:rPr>
              <a:t>/</a:t>
            </a:r>
            <a:r>
              <a:rPr lang="zh-TW" altLang="zh-TW" sz="2000" dirty="0">
                <a:latin typeface="+mn-ea"/>
                <a:ea typeface="+mn-ea"/>
              </a:rPr>
              <a:t>核定作業之調整，需加以整合，無所屬機關之中央皆需要調整，以減化作業。</a:t>
            </a:r>
          </a:p>
          <a:p>
            <a:pPr eaLnBrk="1" hangingPunct="1">
              <a:spcBef>
                <a:spcPts val="1200"/>
              </a:spcBef>
              <a:buClr>
                <a:srgbClr val="FFC000"/>
              </a:buClr>
              <a:buFont typeface="Wingdings" pitchFamily="2" charset="2"/>
              <a:buNone/>
            </a:pPr>
            <a:endParaRPr lang="en-US" altLang="zh-TW" dirty="0">
              <a:latin typeface="標楷體" pitchFamily="65" charset="-120"/>
              <a:ea typeface="標楷體" pitchFamily="65" charset="-120"/>
            </a:endParaRPr>
          </a:p>
        </p:txBody>
      </p:sp>
      <p:sp>
        <p:nvSpPr>
          <p:cNvPr id="6" name="Rectangle 6"/>
          <p:cNvSpPr>
            <a:spLocks noChangeArrowheads="1"/>
          </p:cNvSpPr>
          <p:nvPr/>
        </p:nvSpPr>
        <p:spPr bwMode="auto">
          <a:xfrm>
            <a:off x="388144" y="107950"/>
            <a:ext cx="7019925" cy="584200"/>
          </a:xfrm>
          <a:prstGeom prst="rect">
            <a:avLst/>
          </a:prstGeom>
          <a:noFill/>
          <a:ln>
            <a:noFill/>
          </a:ln>
          <a:extLst/>
        </p:spPr>
        <p:txBody>
          <a:bodyPr anchor="ctr"/>
          <a:lstStyle/>
          <a:p>
            <a:pPr eaLnBrk="1" hangingPunct="1"/>
            <a:r>
              <a:rPr lang="zh-TW" altLang="en-US" sz="3600" b="1" dirty="0">
                <a:latin typeface="微軟正黑體" pitchFamily="34" charset="-120"/>
                <a:ea typeface="微軟正黑體" pitchFamily="34" charset="-120"/>
              </a:rPr>
              <a:t>因應推動中央機關需求調整</a:t>
            </a:r>
          </a:p>
        </p:txBody>
      </p:sp>
    </p:spTree>
    <p:extLst>
      <p:ext uri="{BB962C8B-B14F-4D97-AF65-F5344CB8AC3E}">
        <p14:creationId xmlns:p14="http://schemas.microsoft.com/office/powerpoint/2010/main" val="27885568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投影片編號版面配置區 1"/>
          <p:cNvSpPr>
            <a:spLocks noGrp="1"/>
          </p:cNvSpPr>
          <p:nvPr>
            <p:ph type="sldNum" sz="quarter" idx="4294967295"/>
          </p:nvPr>
        </p:nvSpPr>
        <p:spPr>
          <a:xfrm>
            <a:off x="7099300" y="6356353"/>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A90E88F5-7CD7-4FFE-A9F5-661B5F913B38}" type="slidenum">
              <a:rPr lang="en-US" altLang="zh-TW" sz="1400" smtClean="0"/>
              <a:pPr eaLnBrk="1" hangingPunct="1"/>
              <a:t>58</a:t>
            </a:fld>
            <a:endParaRPr lang="en-US" altLang="zh-TW" sz="1400" smtClean="0"/>
          </a:p>
        </p:txBody>
      </p:sp>
      <p:sp>
        <p:nvSpPr>
          <p:cNvPr id="7" name="文字方塊 6"/>
          <p:cNvSpPr txBox="1">
            <a:spLocks noChangeArrowheads="1"/>
          </p:cNvSpPr>
          <p:nvPr/>
        </p:nvSpPr>
        <p:spPr bwMode="auto">
          <a:xfrm>
            <a:off x="6931025" y="169863"/>
            <a:ext cx="270827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任免遷調</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6" name="AutoShape 52"/>
          <p:cNvSpPr>
            <a:spLocks noChangeArrowheads="1"/>
          </p:cNvSpPr>
          <p:nvPr/>
        </p:nvSpPr>
        <p:spPr bwMode="gray">
          <a:xfrm rot="10800000">
            <a:off x="6607175" y="836613"/>
            <a:ext cx="3241675" cy="504825"/>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p>
            <a:pPr algn="ctr">
              <a:defRPr/>
            </a:pPr>
            <a:r>
              <a:rPr lang="zh-TW" altLang="en-US" b="1" dirty="0">
                <a:solidFill>
                  <a:schemeClr val="bg1"/>
                </a:solidFill>
                <a:latin typeface="標楷體" pitchFamily="65" charset="-120"/>
                <a:ea typeface="標楷體" pitchFamily="65" charset="-120"/>
              </a:rPr>
              <a:t>陞遷選員、升官等選員</a:t>
            </a:r>
            <a:endParaRPr lang="zh-TW" altLang="zh-TW" b="1" dirty="0">
              <a:solidFill>
                <a:schemeClr val="bg1"/>
              </a:solidFill>
              <a:latin typeface="標楷體" pitchFamily="65" charset="-120"/>
              <a:ea typeface="標楷體" pitchFamily="65" charset="-120"/>
            </a:endParaRPr>
          </a:p>
        </p:txBody>
      </p:sp>
      <p:pic>
        <p:nvPicPr>
          <p:cNvPr id="133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484313"/>
            <a:ext cx="41814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2133600"/>
            <a:ext cx="39909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231576" y="908720"/>
            <a:ext cx="7013004" cy="461665"/>
          </a:xfrm>
          <a:prstGeom prst="rect">
            <a:avLst/>
          </a:prstGeom>
        </p:spPr>
        <p:txBody>
          <a:bodyPr>
            <a:spAutoFit/>
          </a:bodyPr>
          <a:lstStyle/>
          <a:p>
            <a:pPr marL="781200" lvl="5" indent="-457200">
              <a:spcBef>
                <a:spcPts val="1200"/>
              </a:spcBef>
              <a:defRPr/>
            </a:pPr>
            <a:r>
              <a:rPr lang="zh-TW" altLang="zh-TW" dirty="0" smtClean="0">
                <a:latin typeface="+mn-ea"/>
                <a:ea typeface="+mn-ea"/>
              </a:rPr>
              <a:t>讀取</a:t>
            </a:r>
            <a:r>
              <a:rPr lang="zh-TW" altLang="zh-TW" dirty="0">
                <a:latin typeface="+mn-ea"/>
                <a:ea typeface="+mn-ea"/>
              </a:rPr>
              <a:t>機關檔時，因應中央增加機關屬性判斷。</a:t>
            </a:r>
            <a:endParaRPr lang="en-US" altLang="zh-TW" dirty="0">
              <a:latin typeface="+mn-ea"/>
              <a:ea typeface="+mn-ea"/>
            </a:endParaRPr>
          </a:p>
        </p:txBody>
      </p:sp>
      <p:pic>
        <p:nvPicPr>
          <p:cNvPr id="1332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7563"/>
            <a:ext cx="5097463"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438" y="3357563"/>
            <a:ext cx="468153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雲朵形 10"/>
          <p:cNvSpPr/>
          <p:nvPr/>
        </p:nvSpPr>
        <p:spPr>
          <a:xfrm>
            <a:off x="5529263" y="5084763"/>
            <a:ext cx="3903662" cy="1009650"/>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rgbClr val="FF0000"/>
                </a:solidFill>
                <a:latin typeface="標楷體" pitchFamily="65" charset="-120"/>
              </a:rPr>
              <a:t>中央機關</a:t>
            </a:r>
            <a:r>
              <a:rPr lang="en-US" altLang="zh-TW" sz="2000" dirty="0">
                <a:solidFill>
                  <a:srgbClr val="FF0000"/>
                </a:solidFill>
                <a:latin typeface="標楷體" pitchFamily="65" charset="-120"/>
              </a:rPr>
              <a:t>:</a:t>
            </a:r>
            <a:r>
              <a:rPr lang="zh-TW" altLang="en-US" sz="2000" dirty="0">
                <a:solidFill>
                  <a:srgbClr val="FF0000"/>
                </a:solidFill>
                <a:latin typeface="標楷體" pitchFamily="65" charset="-120"/>
              </a:rPr>
              <a:t>七分類</a:t>
            </a:r>
            <a:endParaRPr lang="en-US" altLang="zh-TW" sz="2000" dirty="0">
              <a:solidFill>
                <a:srgbClr val="FF0000"/>
              </a:solidFill>
              <a:latin typeface="標楷體" pitchFamily="65" charset="-120"/>
            </a:endParaRPr>
          </a:p>
          <a:p>
            <a:pPr algn="ctr">
              <a:defRPr/>
            </a:pPr>
            <a:r>
              <a:rPr lang="zh-TW" altLang="en-US" sz="2000" dirty="0">
                <a:solidFill>
                  <a:srgbClr val="FF0000"/>
                </a:solidFill>
                <a:latin typeface="標楷體" pitchFamily="65" charset="-120"/>
              </a:rPr>
              <a:t>地方機關</a:t>
            </a:r>
            <a:r>
              <a:rPr lang="en-US" altLang="zh-TW" sz="2000" dirty="0">
                <a:solidFill>
                  <a:srgbClr val="FF0000"/>
                </a:solidFill>
                <a:latin typeface="標楷體" pitchFamily="65" charset="-120"/>
              </a:rPr>
              <a:t>:</a:t>
            </a:r>
            <a:r>
              <a:rPr lang="zh-TW" altLang="en-US" sz="2000" dirty="0">
                <a:solidFill>
                  <a:srgbClr val="FF0000"/>
                </a:solidFill>
                <a:latin typeface="標楷體" pitchFamily="65" charset="-120"/>
              </a:rPr>
              <a:t>十八分類</a:t>
            </a:r>
            <a:endParaRPr lang="en-US" altLang="zh-TW" sz="2000" dirty="0">
              <a:solidFill>
                <a:srgbClr val="FF0000"/>
              </a:solidFill>
              <a:latin typeface="標楷體" pitchFamily="65" charset="-120"/>
            </a:endParaRPr>
          </a:p>
        </p:txBody>
      </p:sp>
      <p:pic>
        <p:nvPicPr>
          <p:cNvPr id="1332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75" y="3068638"/>
            <a:ext cx="4010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79375" y="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因應推動中央機關需求調整</a:t>
            </a:r>
          </a:p>
        </p:txBody>
      </p:sp>
    </p:spTree>
    <p:extLst>
      <p:ext uri="{BB962C8B-B14F-4D97-AF65-F5344CB8AC3E}">
        <p14:creationId xmlns:p14="http://schemas.microsoft.com/office/powerpoint/2010/main" val="2005368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投影片編號版面配置區 1"/>
          <p:cNvSpPr>
            <a:spLocks noGrp="1"/>
          </p:cNvSpPr>
          <p:nvPr>
            <p:ph type="sldNum" sz="quarter" idx="4294967295"/>
          </p:nvPr>
        </p:nvSpPr>
        <p:spPr>
          <a:xfrm>
            <a:off x="7099300" y="6356353"/>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fld id="{8B165812-12D4-4396-BA7E-1F8BF63B070D}" type="slidenum">
              <a:rPr lang="en-US" altLang="zh-TW" sz="1400" smtClean="0"/>
              <a:pPr eaLnBrk="1" hangingPunct="1"/>
              <a:t>5</a:t>
            </a:fld>
            <a:endParaRPr lang="en-US" altLang="zh-TW" sz="1400" smtClean="0"/>
          </a:p>
        </p:txBody>
      </p:sp>
      <p:sp>
        <p:nvSpPr>
          <p:cNvPr id="5" name="Rectangle 6"/>
          <p:cNvSpPr>
            <a:spLocks noChangeArrowheads="1"/>
          </p:cNvSpPr>
          <p:nvPr/>
        </p:nvSpPr>
        <p:spPr bwMode="auto">
          <a:xfrm>
            <a:off x="969963" y="107950"/>
            <a:ext cx="7019925" cy="584200"/>
          </a:xfrm>
          <a:prstGeom prst="rect">
            <a:avLst/>
          </a:prstGeom>
          <a:noFill/>
          <a:ln>
            <a:noFill/>
          </a:ln>
          <a:extLst/>
        </p:spPr>
        <p:txBody>
          <a:bodyPr anchor="ctr"/>
          <a:lstStyle/>
          <a:p>
            <a:r>
              <a:rPr lang="zh-TW" altLang="en-US" sz="3600" b="1" dirty="0">
                <a:latin typeface="+mj-lt"/>
                <a:ea typeface="+mj-ea"/>
                <a:cs typeface="+mj-cs"/>
              </a:rPr>
              <a:t>各子系統增修功能</a:t>
            </a:r>
          </a:p>
        </p:txBody>
      </p:sp>
      <p:sp>
        <p:nvSpPr>
          <p:cNvPr id="16" name="文字方塊 15"/>
          <p:cNvSpPr txBox="1">
            <a:spLocks noChangeArrowheads="1"/>
          </p:cNvSpPr>
          <p:nvPr/>
        </p:nvSpPr>
        <p:spPr bwMode="auto">
          <a:xfrm>
            <a:off x="6931025" y="169863"/>
            <a:ext cx="2708275" cy="523875"/>
          </a:xfrm>
          <a:prstGeom prst="rect">
            <a:avLst/>
          </a:prstGeom>
          <a:blipFill>
            <a:blip r:embed="rId3"/>
            <a:tile tx="0" ty="0" sx="100000" sy="100000" flip="none" algn="tl"/>
          </a:blip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任免遷調</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pic>
        <p:nvPicPr>
          <p:cNvPr id="71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2473325"/>
            <a:ext cx="45116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563" y="2420938"/>
            <a:ext cx="44942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4652963"/>
            <a:ext cx="45116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6670" y="4439565"/>
            <a:ext cx="4511675"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52"/>
          <p:cNvSpPr>
            <a:spLocks noChangeArrowheads="1"/>
          </p:cNvSpPr>
          <p:nvPr/>
        </p:nvSpPr>
        <p:spPr bwMode="gray">
          <a:xfrm rot="10800000">
            <a:off x="6567615" y="1340768"/>
            <a:ext cx="3241675" cy="504825"/>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p>
            <a:pPr algn="ctr">
              <a:defRPr/>
            </a:pPr>
            <a:r>
              <a:rPr lang="zh-TW" altLang="en-US" b="1" dirty="0">
                <a:solidFill>
                  <a:schemeClr val="bg1"/>
                </a:solidFill>
                <a:latin typeface="標楷體" pitchFamily="65" charset="-120"/>
                <a:ea typeface="標楷體" pitchFamily="65" charset="-120"/>
              </a:rPr>
              <a:t>陞遷選員、升官等選員</a:t>
            </a:r>
            <a:endParaRPr lang="zh-TW" altLang="zh-TW" b="1" dirty="0">
              <a:solidFill>
                <a:schemeClr val="bg1"/>
              </a:solidFill>
              <a:latin typeface="標楷體" pitchFamily="65" charset="-120"/>
              <a:ea typeface="標楷體" pitchFamily="65" charset="-120"/>
            </a:endParaRPr>
          </a:p>
        </p:txBody>
      </p:sp>
      <p:sp>
        <p:nvSpPr>
          <p:cNvPr id="7178" name="矩形 19"/>
          <p:cNvSpPr>
            <a:spLocks noChangeArrowheads="1"/>
          </p:cNvSpPr>
          <p:nvPr/>
        </p:nvSpPr>
        <p:spPr bwMode="auto">
          <a:xfrm>
            <a:off x="295906" y="1005044"/>
            <a:ext cx="9217024" cy="1615827"/>
          </a:xfrm>
          <a:prstGeom prst="rect">
            <a:avLst/>
          </a:prstGeom>
          <a:noFill/>
          <a:ln w="9525">
            <a:noFill/>
            <a:miter lim="800000"/>
            <a:headEnd/>
            <a:tailEnd/>
          </a:ln>
        </p:spPr>
        <p:txBody>
          <a:bodyPr>
            <a:spAutoFit/>
          </a:bodyPr>
          <a:lstStyle/>
          <a:p>
            <a:pPr marL="0" lvl="5">
              <a:spcBef>
                <a:spcPts val="1200"/>
              </a:spcBef>
              <a:defRPr/>
            </a:pPr>
            <a:r>
              <a:rPr lang="en-US" altLang="zh-TW" sz="2000" dirty="0">
                <a:latin typeface="+mn-ea"/>
                <a:ea typeface="+mn-ea"/>
              </a:rPr>
              <a:t>2.</a:t>
            </a:r>
            <a:r>
              <a:rPr lang="zh-TW" altLang="zh-TW" sz="2000" dirty="0">
                <a:latin typeface="+mn-ea"/>
                <a:ea typeface="+mn-ea"/>
              </a:rPr>
              <a:t>選員作業的服務機關</a:t>
            </a:r>
            <a:r>
              <a:rPr lang="en-US" altLang="zh-TW" sz="2000" dirty="0">
                <a:latin typeface="+mn-ea"/>
                <a:ea typeface="+mn-ea"/>
              </a:rPr>
              <a:t>,</a:t>
            </a:r>
            <a:r>
              <a:rPr lang="zh-TW" altLang="zh-TW" sz="2000" dirty="0">
                <a:latin typeface="+mn-ea"/>
                <a:ea typeface="+mn-ea"/>
              </a:rPr>
              <a:t>目前為可輸入多個機關，因應主管機關一條鞭的升遷作業，增加可以一次選取所有機關</a:t>
            </a:r>
            <a:r>
              <a:rPr lang="zh-TW" altLang="zh-TW" sz="2000" dirty="0" smtClean="0">
                <a:latin typeface="+mn-ea"/>
                <a:ea typeface="+mn-ea"/>
              </a:rPr>
              <a:t>功能</a:t>
            </a:r>
            <a:r>
              <a:rPr lang="zh-TW" altLang="en-US" sz="2000" dirty="0" smtClean="0">
                <a:latin typeface="+mn-ea"/>
                <a:ea typeface="+mn-ea"/>
              </a:rPr>
              <a:t>。</a:t>
            </a:r>
            <a:endParaRPr lang="en-US" altLang="zh-TW" sz="2000" dirty="0" smtClean="0">
              <a:latin typeface="+mn-ea"/>
              <a:ea typeface="+mn-ea"/>
            </a:endParaRPr>
          </a:p>
          <a:p>
            <a:pPr marL="0" lvl="5">
              <a:defRPr/>
            </a:pPr>
            <a:endParaRPr lang="en-US" altLang="zh-TW" sz="900" dirty="0" smtClean="0">
              <a:latin typeface="+mn-ea"/>
              <a:ea typeface="+mn-ea"/>
            </a:endParaRPr>
          </a:p>
          <a:p>
            <a:pPr marL="0" lvl="5">
              <a:spcBef>
                <a:spcPts val="1200"/>
              </a:spcBef>
              <a:defRPr/>
            </a:pPr>
            <a:r>
              <a:rPr lang="zh-TW" altLang="en-US" sz="2000" dirty="0" smtClean="0">
                <a:latin typeface="+mn-ea"/>
                <a:ea typeface="+mn-ea"/>
              </a:rPr>
              <a:t>畫面增加機關範圍的選取項目：</a:t>
            </a:r>
            <a:r>
              <a:rPr lang="zh-TW" altLang="zh-TW" sz="2000" dirty="0">
                <a:latin typeface="+mn-ea"/>
                <a:ea typeface="+mn-ea"/>
              </a:rPr>
              <a:t>「</a:t>
            </a:r>
            <a:r>
              <a:rPr lang="zh-TW" altLang="en-US" sz="2000" dirty="0">
                <a:latin typeface="+mn-ea"/>
                <a:ea typeface="+mn-ea"/>
              </a:rPr>
              <a:t>按單一機關</a:t>
            </a:r>
            <a:r>
              <a:rPr lang="zh-TW" altLang="zh-TW" sz="2000" dirty="0">
                <a:latin typeface="+mn-ea"/>
                <a:ea typeface="+mn-ea"/>
              </a:rPr>
              <a:t>」</a:t>
            </a:r>
            <a:r>
              <a:rPr lang="en-US" altLang="zh-TW" sz="2000" dirty="0">
                <a:latin typeface="+mn-ea"/>
                <a:ea typeface="+mn-ea"/>
              </a:rPr>
              <a:t> (</a:t>
            </a:r>
            <a:r>
              <a:rPr lang="zh-TW" altLang="zh-TW" sz="2000" dirty="0">
                <a:latin typeface="+mn-ea"/>
                <a:ea typeface="+mn-ea"/>
              </a:rPr>
              <a:t>預設</a:t>
            </a:r>
            <a:r>
              <a:rPr lang="en-US" altLang="zh-TW" sz="2000" dirty="0">
                <a:latin typeface="+mn-ea"/>
                <a:ea typeface="+mn-ea"/>
              </a:rPr>
              <a:t>) </a:t>
            </a:r>
            <a:r>
              <a:rPr lang="zh-TW" altLang="zh-TW" sz="2000" dirty="0">
                <a:latin typeface="+mn-ea"/>
                <a:ea typeface="+mn-ea"/>
              </a:rPr>
              <a:t>、「</a:t>
            </a:r>
            <a:r>
              <a:rPr lang="zh-TW" altLang="en-US" sz="2000" dirty="0">
                <a:latin typeface="+mn-ea"/>
                <a:ea typeface="+mn-ea"/>
              </a:rPr>
              <a:t>按</a:t>
            </a:r>
            <a:r>
              <a:rPr lang="zh-TW" altLang="zh-TW" sz="2000" dirty="0">
                <a:latin typeface="+mn-ea"/>
                <a:ea typeface="+mn-ea"/>
              </a:rPr>
              <a:t>機關</a:t>
            </a:r>
            <a:r>
              <a:rPr lang="zh-TW" altLang="en-US" sz="2000" dirty="0">
                <a:latin typeface="+mn-ea"/>
                <a:ea typeface="+mn-ea"/>
              </a:rPr>
              <a:t>及其</a:t>
            </a:r>
            <a:r>
              <a:rPr lang="zh-TW" altLang="zh-TW" sz="2000" dirty="0">
                <a:latin typeface="+mn-ea"/>
                <a:ea typeface="+mn-ea"/>
              </a:rPr>
              <a:t>所屬機關」</a:t>
            </a:r>
            <a:r>
              <a:rPr lang="zh-TW" altLang="en-US" sz="2000" dirty="0">
                <a:latin typeface="+mn-ea"/>
                <a:ea typeface="+mn-ea"/>
              </a:rPr>
              <a:t>、</a:t>
            </a:r>
            <a:r>
              <a:rPr lang="zh-TW" altLang="zh-TW" sz="2000" dirty="0">
                <a:latin typeface="+mn-ea"/>
                <a:ea typeface="+mn-ea"/>
              </a:rPr>
              <a:t>「</a:t>
            </a:r>
            <a:r>
              <a:rPr lang="zh-TW" altLang="en-US" sz="2000" dirty="0">
                <a:latin typeface="+mn-ea"/>
                <a:ea typeface="+mn-ea"/>
              </a:rPr>
              <a:t>按</a:t>
            </a:r>
            <a:r>
              <a:rPr lang="zh-TW" altLang="zh-TW" sz="2000" dirty="0">
                <a:latin typeface="+mn-ea"/>
                <a:ea typeface="+mn-ea"/>
              </a:rPr>
              <a:t>機關</a:t>
            </a:r>
            <a:r>
              <a:rPr lang="zh-TW" altLang="en-US" sz="2000" dirty="0">
                <a:latin typeface="+mn-ea"/>
                <a:ea typeface="+mn-ea"/>
              </a:rPr>
              <a:t>起訖</a:t>
            </a:r>
            <a:r>
              <a:rPr lang="zh-TW" altLang="zh-TW" sz="2000" dirty="0">
                <a:latin typeface="+mn-ea"/>
                <a:ea typeface="+mn-ea"/>
              </a:rPr>
              <a:t>」</a:t>
            </a:r>
            <a:r>
              <a:rPr lang="en-US" altLang="zh-TW" sz="2000" dirty="0">
                <a:latin typeface="+mn-ea"/>
                <a:ea typeface="+mn-ea"/>
              </a:rPr>
              <a:t>(</a:t>
            </a:r>
            <a:r>
              <a:rPr lang="zh-TW" altLang="zh-TW" sz="2000" dirty="0">
                <a:latin typeface="+mn-ea"/>
                <a:ea typeface="+mn-ea"/>
              </a:rPr>
              <a:t>預設</a:t>
            </a:r>
            <a:r>
              <a:rPr lang="en-US" altLang="zh-TW" sz="2000" dirty="0">
                <a:latin typeface="+mn-ea"/>
                <a:ea typeface="+mn-ea"/>
              </a:rPr>
              <a:t>)</a:t>
            </a:r>
            <a:r>
              <a:rPr lang="zh-TW" altLang="zh-TW" sz="2000" dirty="0">
                <a:latin typeface="+mn-ea"/>
                <a:ea typeface="+mn-ea"/>
              </a:rPr>
              <a:t>、與「</a:t>
            </a:r>
            <a:r>
              <a:rPr lang="zh-TW" altLang="en-US" sz="2000" dirty="0">
                <a:latin typeface="+mn-ea"/>
                <a:ea typeface="+mn-ea"/>
              </a:rPr>
              <a:t>按</a:t>
            </a:r>
            <a:r>
              <a:rPr lang="zh-TW" altLang="zh-TW" sz="2000" dirty="0">
                <a:latin typeface="+mn-ea"/>
                <a:ea typeface="+mn-ea"/>
              </a:rPr>
              <a:t>機關</a:t>
            </a:r>
            <a:r>
              <a:rPr lang="zh-TW" altLang="en-US" sz="2000" dirty="0">
                <a:latin typeface="+mn-ea"/>
                <a:ea typeface="+mn-ea"/>
              </a:rPr>
              <a:t>分類</a:t>
            </a:r>
            <a:r>
              <a:rPr lang="zh-TW" altLang="zh-TW" sz="2000" dirty="0">
                <a:latin typeface="+mn-ea"/>
                <a:ea typeface="+mn-ea"/>
              </a:rPr>
              <a:t>」等</a:t>
            </a:r>
            <a:r>
              <a:rPr lang="en-US" altLang="zh-TW" sz="2000" dirty="0">
                <a:latin typeface="+mn-ea"/>
                <a:ea typeface="+mn-ea"/>
              </a:rPr>
              <a:t>4</a:t>
            </a:r>
            <a:r>
              <a:rPr lang="zh-TW" altLang="zh-TW" sz="2000" dirty="0">
                <a:latin typeface="+mn-ea"/>
                <a:ea typeface="+mn-ea"/>
              </a:rPr>
              <a:t>選項。</a:t>
            </a:r>
            <a:endParaRPr lang="en-US" altLang="zh-TW" sz="2000" dirty="0">
              <a:latin typeface="+mn-ea"/>
              <a:ea typeface="+mn-ea"/>
            </a:endParaRPr>
          </a:p>
        </p:txBody>
      </p:sp>
      <p:sp>
        <p:nvSpPr>
          <p:cNvPr id="14" name="雲朵形 13"/>
          <p:cNvSpPr/>
          <p:nvPr/>
        </p:nvSpPr>
        <p:spPr>
          <a:xfrm>
            <a:off x="2865438" y="3789363"/>
            <a:ext cx="3743325" cy="1368425"/>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dirty="0">
                <a:solidFill>
                  <a:srgbClr val="FF0000"/>
                </a:solidFill>
                <a:latin typeface="標楷體" pitchFamily="65" charset="-120"/>
              </a:rPr>
              <a:t>增加四個機關範圍的查詢條件，快速挑選機關。</a:t>
            </a:r>
          </a:p>
        </p:txBody>
      </p:sp>
    </p:spTree>
    <p:extLst>
      <p:ext uri="{BB962C8B-B14F-4D97-AF65-F5344CB8AC3E}">
        <p14:creationId xmlns:p14="http://schemas.microsoft.com/office/powerpoint/2010/main" val="1488102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buFontTx/>
              <a:buNone/>
            </a:pPr>
            <a:fld id="{82C5EDEB-8F61-43B7-A371-CE6508794644}" type="slidenum">
              <a:rPr lang="en-US" altLang="zh-TW" sz="1400"/>
              <a:pPr algn="r" eaLnBrk="1" hangingPunct="1">
                <a:buFontTx/>
                <a:buNone/>
              </a:pPr>
              <a:t>59</a:t>
            </a:fld>
            <a:endParaRPr lang="en-US" altLang="zh-TW" sz="1400"/>
          </a:p>
        </p:txBody>
      </p:sp>
      <p:sp>
        <p:nvSpPr>
          <p:cNvPr id="151555" name="AutoShape 83"/>
          <p:cNvSpPr>
            <a:spLocks noChangeArrowheads="1"/>
          </p:cNvSpPr>
          <p:nvPr/>
        </p:nvSpPr>
        <p:spPr bwMode="auto">
          <a:xfrm>
            <a:off x="169863" y="836613"/>
            <a:ext cx="9577387" cy="6021387"/>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a:buClr>
                <a:srgbClr val="FF9900"/>
              </a:buClr>
              <a:buFont typeface="Wingdings" pitchFamily="2" charset="2"/>
              <a:buChar char="u"/>
            </a:pPr>
            <a:endParaRPr lang="zh-TW" altLang="en-US"/>
          </a:p>
        </p:txBody>
      </p:sp>
      <p:sp>
        <p:nvSpPr>
          <p:cNvPr id="4" name="文字方塊 7"/>
          <p:cNvSpPr txBox="1">
            <a:spLocks noChangeArrowheads="1"/>
          </p:cNvSpPr>
          <p:nvPr/>
        </p:nvSpPr>
        <p:spPr bwMode="auto">
          <a:xfrm>
            <a:off x="415925" y="1025525"/>
            <a:ext cx="907415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0"/>
              </a:spcBef>
              <a:defRPr kumimoji="1" sz="2400">
                <a:solidFill>
                  <a:schemeClr val="tx1"/>
                </a:solidFill>
                <a:latin typeface="Times New Roman" pitchFamily="18" charset="0"/>
                <a:ea typeface="新細明體" pitchFamily="18" charset="-120"/>
              </a:defRPr>
            </a:lvl1pPr>
            <a:lvl2pPr marL="914400" indent="-457200">
              <a:spcBef>
                <a:spcPct val="0"/>
              </a:spcBef>
              <a:defRPr kumimoji="1" sz="2400">
                <a:solidFill>
                  <a:schemeClr val="tx1"/>
                </a:solidFill>
                <a:latin typeface="Times New Roman" pitchFamily="18" charset="0"/>
                <a:ea typeface="新細明體" pitchFamily="18" charset="-120"/>
              </a:defRPr>
            </a:lvl2pPr>
            <a:lvl3pPr marL="1371600" indent="-457200">
              <a:spcBef>
                <a:spcPct val="0"/>
              </a:spcBef>
              <a:defRPr kumimoji="1" sz="2400">
                <a:solidFill>
                  <a:schemeClr val="tx1"/>
                </a:solidFill>
                <a:latin typeface="Times New Roman" pitchFamily="18" charset="0"/>
                <a:ea typeface="新細明體" pitchFamily="18" charset="-120"/>
              </a:defRPr>
            </a:lvl3pPr>
            <a:lvl4pPr marL="1828800" indent="-457200">
              <a:spcBef>
                <a:spcPct val="0"/>
              </a:spcBef>
              <a:defRPr kumimoji="1" sz="2400">
                <a:solidFill>
                  <a:schemeClr val="tx1"/>
                </a:solidFill>
                <a:latin typeface="Times New Roman" pitchFamily="18" charset="0"/>
                <a:ea typeface="新細明體" pitchFamily="18" charset="-120"/>
              </a:defRPr>
            </a:lvl4pPr>
            <a:lvl5pPr marL="2286000" indent="-457200">
              <a:spcBef>
                <a:spcPct val="0"/>
              </a:spcBef>
              <a:defRPr kumimoji="1" sz="2400">
                <a:solidFill>
                  <a:schemeClr val="tx1"/>
                </a:solidFill>
                <a:latin typeface="Times New Roman" pitchFamily="18" charset="0"/>
                <a:ea typeface="新細明體" pitchFamily="18" charset="-120"/>
              </a:defRPr>
            </a:lvl5pPr>
            <a:lvl6pPr marL="27432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32004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6576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41148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 typeface="Wingdings" pitchFamily="2" charset="2"/>
              <a:buChar char="u"/>
            </a:pPr>
            <a:r>
              <a:rPr lang="zh-TW" altLang="zh-TW" sz="2800" dirty="0">
                <a:latin typeface="標楷體" pitchFamily="65" charset="-120"/>
                <a:ea typeface="標楷體" pitchFamily="65" charset="-120"/>
              </a:rPr>
              <a:t>統計作業子系統</a:t>
            </a:r>
            <a:r>
              <a:rPr lang="zh-TW" altLang="en-US" sz="2800" dirty="0">
                <a:latin typeface="標楷體" pitchFamily="65" charset="-120"/>
                <a:ea typeface="標楷體" pitchFamily="65" charset="-120"/>
              </a:rPr>
              <a:t>-因應中央機關調整</a:t>
            </a:r>
            <a:endParaRPr lang="zh-TW" altLang="zh-TW" sz="2800" dirty="0">
              <a:latin typeface="標楷體" pitchFamily="65" charset="-120"/>
              <a:ea typeface="標楷體" pitchFamily="65" charset="-120"/>
            </a:endParaRPr>
          </a:p>
          <a:p>
            <a:pPr marL="457200" lvl="1" indent="0">
              <a:spcBef>
                <a:spcPts val="600"/>
              </a:spcBef>
            </a:pPr>
            <a:r>
              <a:rPr lang="zh-TW" altLang="en-US" sz="2000" dirty="0" smtClean="0">
                <a:latin typeface="標楷體" pitchFamily="65" charset="-120"/>
                <a:ea typeface="標楷體" pitchFamily="65" charset="-120"/>
                <a:cs typeface="Arial" charset="0"/>
              </a:rPr>
              <a:t>針對</a:t>
            </a:r>
            <a:r>
              <a:rPr lang="zh-TW" altLang="en-US" sz="2000" dirty="0">
                <a:latin typeface="標楷體" pitchFamily="65" charset="-120"/>
                <a:ea typeface="標楷體" pitchFamily="65" charset="-120"/>
                <a:cs typeface="Arial" charset="0"/>
              </a:rPr>
              <a:t>有機關統計分類選項設定名稱改為依機關分類，並判斷是地方還是</a:t>
            </a:r>
            <a:r>
              <a:rPr lang="zh-TW" altLang="en-US" sz="2000" dirty="0" smtClean="0">
                <a:latin typeface="標楷體" pitchFamily="65" charset="-120"/>
                <a:ea typeface="標楷體" pitchFamily="65" charset="-120"/>
                <a:cs typeface="Arial" charset="0"/>
              </a:rPr>
              <a:t>中</a:t>
            </a:r>
            <a:r>
              <a:rPr lang="en-US" altLang="zh-TW" sz="2000" dirty="0" smtClean="0">
                <a:latin typeface="標楷體" pitchFamily="65" charset="-120"/>
                <a:ea typeface="標楷體" pitchFamily="65" charset="-120"/>
                <a:cs typeface="Arial" charset="0"/>
              </a:rPr>
              <a:t/>
            </a:r>
            <a:br>
              <a:rPr lang="en-US" altLang="zh-TW" sz="2000" dirty="0" smtClean="0">
                <a:latin typeface="標楷體" pitchFamily="65" charset="-120"/>
                <a:ea typeface="標楷體" pitchFamily="65" charset="-120"/>
                <a:cs typeface="Arial" charset="0"/>
              </a:rPr>
            </a:br>
            <a:r>
              <a:rPr lang="zh-TW" altLang="en-US" sz="2000" dirty="0" smtClean="0">
                <a:latin typeface="標楷體" pitchFamily="65" charset="-120"/>
                <a:ea typeface="標楷體" pitchFamily="65" charset="-120"/>
                <a:cs typeface="Arial" charset="0"/>
              </a:rPr>
              <a:t>央</a:t>
            </a:r>
            <a:r>
              <a:rPr lang="zh-TW" altLang="en-US" sz="2000" dirty="0">
                <a:latin typeface="標楷體" pitchFamily="65" charset="-120"/>
                <a:ea typeface="標楷體" pitchFamily="65" charset="-120"/>
                <a:cs typeface="Arial" charset="0"/>
              </a:rPr>
              <a:t>，讀取機關代碼時，用</a:t>
            </a:r>
            <a:r>
              <a:rPr lang="en-US" altLang="zh-TW" sz="2000" dirty="0">
                <a:latin typeface="標楷體" pitchFamily="65" charset="-120"/>
                <a:ea typeface="標楷體" pitchFamily="65" charset="-120"/>
                <a:cs typeface="Arial" charset="0"/>
              </a:rPr>
              <a:t>7</a:t>
            </a:r>
            <a:r>
              <a:rPr lang="zh-TW" altLang="en-US" sz="2000" dirty="0">
                <a:latin typeface="標楷體" pitchFamily="65" charset="-120"/>
                <a:ea typeface="標楷體" pitchFamily="65" charset="-120"/>
                <a:cs typeface="Arial" charset="0"/>
              </a:rPr>
              <a:t>分類或</a:t>
            </a:r>
            <a:r>
              <a:rPr lang="en-US" altLang="zh-TW" sz="2000" dirty="0">
                <a:latin typeface="標楷體" pitchFamily="65" charset="-120"/>
                <a:ea typeface="標楷體" pitchFamily="65" charset="-120"/>
                <a:cs typeface="Arial" charset="0"/>
              </a:rPr>
              <a:t>18</a:t>
            </a:r>
            <a:r>
              <a:rPr lang="zh-TW" altLang="en-US" sz="2000" dirty="0" smtClean="0">
                <a:latin typeface="標楷體" pitchFamily="65" charset="-120"/>
                <a:ea typeface="標楷體" pitchFamily="65" charset="-120"/>
                <a:cs typeface="Arial" charset="0"/>
              </a:rPr>
              <a:t>分類</a:t>
            </a:r>
            <a:endParaRPr lang="en-US" altLang="zh-TW" sz="2000" dirty="0" smtClean="0">
              <a:latin typeface="標楷體" pitchFamily="65" charset="-120"/>
              <a:ea typeface="標楷體" pitchFamily="65" charset="-120"/>
              <a:cs typeface="Arial" charset="0"/>
            </a:endParaRPr>
          </a:p>
          <a:p>
            <a:pPr marL="457200" lvl="1" indent="0">
              <a:spcBef>
                <a:spcPts val="600"/>
              </a:spcBef>
            </a:pPr>
            <a:endParaRPr lang="zh-TW" altLang="en-US" sz="2000" dirty="0">
              <a:latin typeface="標楷體" pitchFamily="65" charset="-120"/>
              <a:ea typeface="標楷體" pitchFamily="65" charset="-120"/>
            </a:endParaRPr>
          </a:p>
          <a:p>
            <a:pPr lvl="1">
              <a:spcBef>
                <a:spcPts val="600"/>
              </a:spcBef>
              <a:buFont typeface="Times New Roman" pitchFamily="18" charset="0"/>
              <a:buAutoNum type="arabicPeriod" startAt="4"/>
            </a:pPr>
            <a:endParaRPr lang="zh-TW" altLang="en-US" sz="2000" dirty="0">
              <a:latin typeface="標楷體" pitchFamily="65" charset="-120"/>
              <a:ea typeface="標楷體" pitchFamily="65" charset="-120"/>
            </a:endParaRPr>
          </a:p>
          <a:p>
            <a:pPr lvl="1">
              <a:spcBef>
                <a:spcPts val="600"/>
              </a:spcBef>
              <a:buFont typeface="Times New Roman" pitchFamily="18" charset="0"/>
              <a:buNone/>
            </a:pPr>
            <a:endParaRPr lang="zh-TW" altLang="en-US" sz="2000" dirty="0">
              <a:latin typeface="標楷體" pitchFamily="65" charset="-120"/>
              <a:ea typeface="標楷體" pitchFamily="65" charset="-120"/>
            </a:endParaRPr>
          </a:p>
          <a:p>
            <a:pPr lvl="1">
              <a:spcBef>
                <a:spcPts val="600"/>
              </a:spcBef>
              <a:buFont typeface="Times New Roman" pitchFamily="18" charset="0"/>
              <a:buChar char="•"/>
            </a:pPr>
            <a:endParaRPr lang="zh-TW" altLang="en-US" sz="2000" dirty="0">
              <a:latin typeface="標楷體" pitchFamily="65" charset="-120"/>
              <a:ea typeface="標楷體" pitchFamily="65" charset="-120"/>
            </a:endParaRPr>
          </a:p>
          <a:p>
            <a:pPr lvl="1">
              <a:spcBef>
                <a:spcPts val="600"/>
              </a:spcBef>
              <a:buFont typeface="Times New Roman" pitchFamily="18" charset="0"/>
              <a:buNone/>
            </a:pPr>
            <a:endParaRPr lang="zh-TW" altLang="en-US" sz="2000" dirty="0">
              <a:latin typeface="標楷體" pitchFamily="65" charset="-120"/>
              <a:ea typeface="標楷體" pitchFamily="65" charset="-120"/>
            </a:endParaRPr>
          </a:p>
          <a:p>
            <a:pPr lvl="1">
              <a:spcBef>
                <a:spcPts val="600"/>
              </a:spcBef>
              <a:buFont typeface="Times New Roman" pitchFamily="18" charset="0"/>
              <a:buAutoNum type="arabicPeriod" startAt="2"/>
            </a:pPr>
            <a:endParaRPr lang="zh-TW" altLang="en-US" sz="2000" dirty="0">
              <a:latin typeface="標楷體" pitchFamily="65" charset="-120"/>
              <a:ea typeface="標楷體" pitchFamily="65" charset="-120"/>
            </a:endParaRPr>
          </a:p>
          <a:p>
            <a:pPr lvl="1">
              <a:spcBef>
                <a:spcPts val="600"/>
              </a:spcBef>
              <a:buFont typeface="Times New Roman" pitchFamily="18" charset="0"/>
              <a:buAutoNum type="arabicPeriod" startAt="2"/>
            </a:pPr>
            <a:endParaRPr lang="zh-TW" altLang="en-US" sz="2000" dirty="0">
              <a:latin typeface="標楷體" pitchFamily="65" charset="-120"/>
              <a:ea typeface="標楷體" pitchFamily="65" charset="-120"/>
            </a:endParaRPr>
          </a:p>
          <a:p>
            <a:pPr lvl="1">
              <a:spcBef>
                <a:spcPts val="600"/>
              </a:spcBef>
              <a:buFont typeface="Times New Roman" pitchFamily="18" charset="0"/>
              <a:buAutoNum type="arabicPeriod" startAt="2"/>
            </a:pPr>
            <a:endParaRPr lang="zh-TW" altLang="zh-TW" sz="2000" dirty="0">
              <a:latin typeface="標楷體" pitchFamily="65" charset="-120"/>
              <a:ea typeface="標楷體" pitchFamily="65" charset="-120"/>
            </a:endParaRPr>
          </a:p>
        </p:txBody>
      </p:sp>
      <p:sp>
        <p:nvSpPr>
          <p:cNvPr id="5" name="Rectangle 6"/>
          <p:cNvSpPr>
            <a:spLocks noChangeArrowheads="1"/>
          </p:cNvSpPr>
          <p:nvPr/>
        </p:nvSpPr>
        <p:spPr bwMode="auto">
          <a:xfrm>
            <a:off x="1698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zh-TW" altLang="en-US" sz="3600" b="1" dirty="0">
                <a:latin typeface="微軟正黑體" pitchFamily="34" charset="-120"/>
                <a:ea typeface="微軟正黑體" pitchFamily="34" charset="-120"/>
              </a:rPr>
              <a:t>因應推動中央機關</a:t>
            </a:r>
            <a:r>
              <a:rPr lang="zh-TW" altLang="en-US" sz="3600" b="1" dirty="0" smtClean="0">
                <a:latin typeface="微軟正黑體" pitchFamily="34" charset="-120"/>
                <a:ea typeface="微軟正黑體" pitchFamily="34" charset="-120"/>
              </a:rPr>
              <a:t>需求功能調整</a:t>
            </a:r>
            <a:endParaRPr lang="zh-TW" altLang="en-US" sz="3600" b="1" dirty="0">
              <a:latin typeface="微軟正黑體" pitchFamily="34" charset="-120"/>
              <a:ea typeface="微軟正黑體" pitchFamily="34" charset="-120"/>
            </a:endParaRPr>
          </a:p>
        </p:txBody>
      </p:sp>
      <p:sp>
        <p:nvSpPr>
          <p:cNvPr id="8" name="文字方塊 7"/>
          <p:cNvSpPr txBox="1">
            <a:spLocks noChangeArrowheads="1"/>
          </p:cNvSpPr>
          <p:nvPr/>
        </p:nvSpPr>
        <p:spPr bwMode="auto">
          <a:xfrm>
            <a:off x="6969125" y="173038"/>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pic>
        <p:nvPicPr>
          <p:cNvPr id="15156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9906000" cy="208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 name="Rectangle 33"/>
          <p:cNvSpPr>
            <a:spLocks noChangeArrowheads="1"/>
          </p:cNvSpPr>
          <p:nvPr/>
        </p:nvSpPr>
        <p:spPr bwMode="auto">
          <a:xfrm>
            <a:off x="5313363" y="2708275"/>
            <a:ext cx="2287587"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buFontTx/>
              <a:buNone/>
            </a:pPr>
            <a:r>
              <a:rPr kumimoji="0" lang="en-US" altLang="zh-TW" b="1">
                <a:solidFill>
                  <a:srgbClr val="FF0101"/>
                </a:solidFill>
                <a:latin typeface="標楷體" pitchFamily="65" charset="-120"/>
                <a:ea typeface="標楷體" pitchFamily="65" charset="-120"/>
              </a:rPr>
              <a:t>7</a:t>
            </a:r>
            <a:r>
              <a:rPr kumimoji="0" lang="zh-TW" altLang="en-US" b="1">
                <a:solidFill>
                  <a:srgbClr val="FF0101"/>
                </a:solidFill>
                <a:latin typeface="標楷體" pitchFamily="65" charset="-120"/>
                <a:ea typeface="標楷體" pitchFamily="65" charset="-120"/>
              </a:rPr>
              <a:t>分類</a:t>
            </a:r>
            <a:r>
              <a:rPr kumimoji="0" lang="zh-TW" altLang="en-US"/>
              <a:t> </a:t>
            </a:r>
          </a:p>
        </p:txBody>
      </p:sp>
      <p:pic>
        <p:nvPicPr>
          <p:cNvPr id="1515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5625"/>
            <a:ext cx="9906000" cy="249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33"/>
          <p:cNvSpPr>
            <a:spLocks noChangeArrowheads="1"/>
          </p:cNvSpPr>
          <p:nvPr/>
        </p:nvSpPr>
        <p:spPr bwMode="auto">
          <a:xfrm>
            <a:off x="5384800" y="4797425"/>
            <a:ext cx="2287588"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buFontTx/>
              <a:buNone/>
            </a:pPr>
            <a:r>
              <a:rPr kumimoji="0" lang="en-US" altLang="zh-TW" b="1">
                <a:solidFill>
                  <a:srgbClr val="FF0101"/>
                </a:solidFill>
                <a:latin typeface="標楷體" pitchFamily="65" charset="-120"/>
                <a:ea typeface="標楷體" pitchFamily="65" charset="-120"/>
              </a:rPr>
              <a:t>18</a:t>
            </a:r>
            <a:r>
              <a:rPr kumimoji="0" lang="zh-TW" altLang="en-US" b="1">
                <a:solidFill>
                  <a:srgbClr val="FF0101"/>
                </a:solidFill>
                <a:latin typeface="標楷體" pitchFamily="65" charset="-120"/>
                <a:ea typeface="標楷體" pitchFamily="65" charset="-120"/>
              </a:rPr>
              <a:t>分類</a:t>
            </a:r>
            <a:r>
              <a:rPr kumimoji="0" lang="zh-TW" altLang="en-US"/>
              <a:t> </a:t>
            </a:r>
          </a:p>
        </p:txBody>
      </p:sp>
    </p:spTree>
    <p:extLst>
      <p:ext uri="{BB962C8B-B14F-4D97-AF65-F5344CB8AC3E}">
        <p14:creationId xmlns:p14="http://schemas.microsoft.com/office/powerpoint/2010/main" val="4185003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8" y="1830378"/>
            <a:ext cx="91440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6"/>
          <p:cNvSpPr>
            <a:spLocks noChangeArrowheads="1"/>
          </p:cNvSpPr>
          <p:nvPr/>
        </p:nvSpPr>
        <p:spPr bwMode="auto">
          <a:xfrm>
            <a:off x="122021" y="9398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
        <p:nvSpPr>
          <p:cNvPr id="8" name="文字方塊 7"/>
          <p:cNvSpPr txBox="1">
            <a:spLocks noChangeArrowheads="1"/>
          </p:cNvSpPr>
          <p:nvPr/>
        </p:nvSpPr>
        <p:spPr bwMode="auto">
          <a:xfrm>
            <a:off x="6753225" y="260350"/>
            <a:ext cx="2736850" cy="519113"/>
          </a:xfrm>
          <a:prstGeom prst="rect">
            <a:avLst/>
          </a:prstGeom>
          <a:solidFill>
            <a:schemeClr val="bg1"/>
          </a:solidFill>
          <a:ln>
            <a:noFill/>
          </a:ln>
          <a:extLst/>
        </p:spPr>
        <p:txBody>
          <a:bodyPr>
            <a:spAutoFit/>
          </a:bodyP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pPr>
            <a:r>
              <a:rPr lang="zh-TW" altLang="en-US" sz="2800">
                <a:latin typeface="標楷體" pitchFamily="65" charset="-120"/>
                <a:ea typeface="標楷體" pitchFamily="65" charset="-120"/>
              </a:rPr>
              <a:t>系統管理</a:t>
            </a:r>
            <a:r>
              <a:rPr lang="zh-TW" altLang="zh-TW" sz="2800">
                <a:latin typeface="標楷體" pitchFamily="65" charset="-120"/>
                <a:ea typeface="標楷體" pitchFamily="65" charset="-120"/>
              </a:rPr>
              <a:t>子系統</a:t>
            </a:r>
            <a:endParaRPr lang="zh-TW" altLang="zh-TW" sz="2000">
              <a:latin typeface="標楷體" pitchFamily="65" charset="-120"/>
              <a:ea typeface="標楷體" pitchFamily="65" charset="-120"/>
            </a:endParaRPr>
          </a:p>
        </p:txBody>
      </p:sp>
      <p:sp>
        <p:nvSpPr>
          <p:cNvPr id="13" name="雲朵形 12"/>
          <p:cNvSpPr/>
          <p:nvPr/>
        </p:nvSpPr>
        <p:spPr>
          <a:xfrm>
            <a:off x="5025008" y="2313459"/>
            <a:ext cx="3568700" cy="1657350"/>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dirty="0">
                <a:solidFill>
                  <a:srgbClr val="FF3300"/>
                </a:solidFill>
                <a:latin typeface="標楷體" pitchFamily="65" charset="-120"/>
                <a:ea typeface="標楷體" pitchFamily="65" charset="-120"/>
              </a:rPr>
              <a:t>服務</a:t>
            </a:r>
            <a:r>
              <a:rPr lang="zh-TW" altLang="en-US" sz="2000" dirty="0" smtClean="0">
                <a:solidFill>
                  <a:srgbClr val="FF3300"/>
                </a:solidFill>
                <a:latin typeface="標楷體" pitchFamily="65" charset="-120"/>
                <a:ea typeface="標楷體" pitchFamily="65" charset="-120"/>
              </a:rPr>
              <a:t>機關與人員選取必須跨到各縣市才能輸入承辦人員</a:t>
            </a:r>
            <a:endParaRPr lang="zh-TW" altLang="en-US" sz="2000" dirty="0">
              <a:solidFill>
                <a:srgbClr val="FF3300"/>
              </a:solidFill>
              <a:latin typeface="標楷體" pitchFamily="65" charset="-120"/>
              <a:ea typeface="標楷體" pitchFamily="65" charset="-120"/>
            </a:endParaRPr>
          </a:p>
        </p:txBody>
      </p:sp>
      <p:sp>
        <p:nvSpPr>
          <p:cNvPr id="214026" name="Rectangle 10"/>
          <p:cNvSpPr>
            <a:spLocks noChangeArrowheads="1"/>
          </p:cNvSpPr>
          <p:nvPr/>
        </p:nvSpPr>
        <p:spPr bwMode="auto">
          <a:xfrm>
            <a:off x="5921375" y="4530344"/>
            <a:ext cx="1223963" cy="1452934"/>
          </a:xfrm>
          <a:prstGeom prst="rect">
            <a:avLst/>
          </a:prstGeom>
          <a:noFill/>
          <a:ln w="28575" algn="ctr">
            <a:solidFill>
              <a:srgbClr val="FF0000"/>
            </a:solidFill>
            <a:miter lim="800000"/>
            <a:headEnd/>
            <a:tailEnd/>
          </a:ln>
          <a:effectLst>
            <a:prstShdw prst="shdw17" dist="17961" dir="2700000">
              <a:srgbClr val="FF0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zh-TW" altLang="en-US"/>
          </a:p>
        </p:txBody>
      </p:sp>
      <p:sp>
        <p:nvSpPr>
          <p:cNvPr id="14" name="Rectangle 10"/>
          <p:cNvSpPr>
            <a:spLocks noChangeArrowheads="1"/>
          </p:cNvSpPr>
          <p:nvPr/>
        </p:nvSpPr>
        <p:spPr bwMode="auto">
          <a:xfrm>
            <a:off x="992560" y="2708920"/>
            <a:ext cx="3852428" cy="360040"/>
          </a:xfrm>
          <a:prstGeom prst="rect">
            <a:avLst/>
          </a:prstGeom>
          <a:noFill/>
          <a:ln w="28575" algn="ctr">
            <a:solidFill>
              <a:srgbClr val="FF0000"/>
            </a:solidFill>
            <a:miter lim="800000"/>
            <a:headEnd/>
            <a:tailEnd/>
          </a:ln>
          <a:effectLst>
            <a:prstShdw prst="shdw17" dist="17961" dir="2700000">
              <a:srgbClr val="FF0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zh-TW" altLang="en-US"/>
          </a:p>
        </p:txBody>
      </p:sp>
      <p:sp>
        <p:nvSpPr>
          <p:cNvPr id="15" name="Rectangle 10"/>
          <p:cNvSpPr>
            <a:spLocks noChangeArrowheads="1"/>
          </p:cNvSpPr>
          <p:nvPr/>
        </p:nvSpPr>
        <p:spPr bwMode="auto">
          <a:xfrm>
            <a:off x="992560" y="3501008"/>
            <a:ext cx="3852428" cy="288032"/>
          </a:xfrm>
          <a:prstGeom prst="rect">
            <a:avLst/>
          </a:prstGeom>
          <a:noFill/>
          <a:ln w="28575" algn="ctr">
            <a:solidFill>
              <a:srgbClr val="FF0000"/>
            </a:solidFill>
            <a:miter lim="800000"/>
            <a:headEnd/>
            <a:tailEnd/>
          </a:ln>
          <a:effectLst>
            <a:prstShdw prst="shdw17" dist="17961" dir="2700000">
              <a:srgbClr val="FF0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zh-TW" altLang="en-US"/>
          </a:p>
        </p:txBody>
      </p:sp>
      <p:sp>
        <p:nvSpPr>
          <p:cNvPr id="16" name="矩形 15"/>
          <p:cNvSpPr/>
          <p:nvPr/>
        </p:nvSpPr>
        <p:spPr>
          <a:xfrm>
            <a:off x="416496" y="1133872"/>
            <a:ext cx="8856984" cy="461665"/>
          </a:xfrm>
          <a:prstGeom prst="rect">
            <a:avLst/>
          </a:prstGeom>
        </p:spPr>
        <p:txBody>
          <a:bodyPr wrap="square">
            <a:spAutoFit/>
          </a:bodyPr>
          <a:lstStyle/>
          <a:p>
            <a:pPr>
              <a:spcBef>
                <a:spcPts val="600"/>
              </a:spcBef>
              <a:spcAft>
                <a:spcPts val="600"/>
              </a:spcAft>
            </a:pPr>
            <a:r>
              <a:rPr lang="zh-TW" altLang="en-US" dirty="0" smtClean="0">
                <a:latin typeface="標楷體" pitchFamily="65" charset="-120"/>
                <a:ea typeface="標楷體" pitchFamily="65" charset="-120"/>
              </a:rPr>
              <a:t>中央選舉委員會所屬選舉委員會由縣市政府承辦人兼辦</a:t>
            </a:r>
          </a:p>
        </p:txBody>
      </p:sp>
    </p:spTree>
    <p:extLst>
      <p:ext uri="{BB962C8B-B14F-4D97-AF65-F5344CB8AC3E}">
        <p14:creationId xmlns:p14="http://schemas.microsoft.com/office/powerpoint/2010/main" val="4222329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98" y="1325847"/>
            <a:ext cx="5545089" cy="232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群組 2"/>
          <p:cNvGrpSpPr/>
          <p:nvPr/>
        </p:nvGrpSpPr>
        <p:grpSpPr>
          <a:xfrm>
            <a:off x="146784" y="3744079"/>
            <a:ext cx="5917087" cy="3095625"/>
            <a:chOff x="128464" y="3603625"/>
            <a:chExt cx="6219825" cy="3095625"/>
          </a:xfrm>
        </p:grpSpPr>
        <p:pic>
          <p:nvPicPr>
            <p:cNvPr id="2150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3603625"/>
              <a:ext cx="62198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15053" name="Rectangle 13"/>
            <p:cNvSpPr>
              <a:spLocks noChangeArrowheads="1"/>
            </p:cNvSpPr>
            <p:nvPr/>
          </p:nvSpPr>
          <p:spPr bwMode="auto">
            <a:xfrm>
              <a:off x="416496" y="4725144"/>
              <a:ext cx="3816350" cy="288925"/>
            </a:xfrm>
            <a:prstGeom prst="rect">
              <a:avLst/>
            </a:prstGeom>
            <a:noFill/>
            <a:ln w="28575" algn="ctr">
              <a:solidFill>
                <a:srgbClr val="FF0000"/>
              </a:solidFill>
              <a:miter lim="800000"/>
              <a:headEnd/>
              <a:tailEnd/>
            </a:ln>
            <a:effectLst>
              <a:prstShdw prst="shdw17" dist="17961" dir="2700000">
                <a:srgbClr val="FF0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zh-TW" altLang="en-US"/>
            </a:p>
          </p:txBody>
        </p:sp>
        <p:sp>
          <p:nvSpPr>
            <p:cNvPr id="215054" name="Rectangle 14"/>
            <p:cNvSpPr>
              <a:spLocks noChangeArrowheads="1"/>
            </p:cNvSpPr>
            <p:nvPr/>
          </p:nvSpPr>
          <p:spPr bwMode="auto">
            <a:xfrm>
              <a:off x="416496" y="5445125"/>
              <a:ext cx="1728787" cy="288925"/>
            </a:xfrm>
            <a:prstGeom prst="rect">
              <a:avLst/>
            </a:prstGeom>
            <a:noFill/>
            <a:ln w="28575" algn="ctr">
              <a:solidFill>
                <a:srgbClr val="FF0000"/>
              </a:solidFill>
              <a:miter lim="800000"/>
              <a:headEnd/>
              <a:tailEnd/>
            </a:ln>
            <a:effectLst>
              <a:prstShdw prst="shdw17" dist="17961" dir="2700000">
                <a:srgbClr val="FF0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zh-TW" altLang="en-US"/>
            </a:p>
          </p:txBody>
        </p:sp>
      </p:grpSp>
      <p:sp>
        <p:nvSpPr>
          <p:cNvPr id="11" name="Rectangle 6"/>
          <p:cNvSpPr>
            <a:spLocks noChangeArrowheads="1"/>
          </p:cNvSpPr>
          <p:nvPr/>
        </p:nvSpPr>
        <p:spPr bwMode="auto">
          <a:xfrm>
            <a:off x="146784"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
        <p:nvSpPr>
          <p:cNvPr id="8" name="文字方塊 7"/>
          <p:cNvSpPr txBox="1">
            <a:spLocks noChangeArrowheads="1"/>
          </p:cNvSpPr>
          <p:nvPr/>
        </p:nvSpPr>
        <p:spPr bwMode="auto">
          <a:xfrm>
            <a:off x="6753225" y="260350"/>
            <a:ext cx="2736850" cy="519113"/>
          </a:xfrm>
          <a:prstGeom prst="rect">
            <a:avLst/>
          </a:prstGeom>
          <a:solidFill>
            <a:schemeClr val="bg1"/>
          </a:solidFill>
          <a:ln>
            <a:noFill/>
          </a:ln>
          <a:extLst/>
        </p:spPr>
        <p:txBody>
          <a:bodyPr>
            <a:spAutoFit/>
          </a:bodyP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pPr>
            <a:r>
              <a:rPr lang="zh-TW" altLang="en-US" sz="2800">
                <a:latin typeface="標楷體" pitchFamily="65" charset="-120"/>
                <a:ea typeface="標楷體" pitchFamily="65" charset="-120"/>
              </a:rPr>
              <a:t>系統管理</a:t>
            </a:r>
            <a:r>
              <a:rPr lang="zh-TW" altLang="zh-TW" sz="2800">
                <a:latin typeface="標楷體" pitchFamily="65" charset="-120"/>
                <a:ea typeface="標楷體" pitchFamily="65" charset="-120"/>
              </a:rPr>
              <a:t>子系統</a:t>
            </a:r>
            <a:endParaRPr lang="zh-TW" altLang="zh-TW" sz="2000">
              <a:latin typeface="標楷體" pitchFamily="65" charset="-120"/>
              <a:ea typeface="標楷體" pitchFamily="65" charset="-120"/>
            </a:endParaRPr>
          </a:p>
        </p:txBody>
      </p:sp>
      <p:grpSp>
        <p:nvGrpSpPr>
          <p:cNvPr id="2" name="群組 1"/>
          <p:cNvGrpSpPr/>
          <p:nvPr/>
        </p:nvGrpSpPr>
        <p:grpSpPr>
          <a:xfrm>
            <a:off x="3691412" y="5291891"/>
            <a:ext cx="3816423" cy="1411288"/>
            <a:chOff x="4448175" y="1989138"/>
            <a:chExt cx="4392613" cy="1657350"/>
          </a:xfrm>
        </p:grpSpPr>
        <p:sp>
          <p:nvSpPr>
            <p:cNvPr id="13" name="雲朵形 12"/>
            <p:cNvSpPr/>
            <p:nvPr/>
          </p:nvSpPr>
          <p:spPr>
            <a:xfrm>
              <a:off x="4448175" y="1989138"/>
              <a:ext cx="4392613" cy="1657350"/>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1800" dirty="0">
                  <a:solidFill>
                    <a:srgbClr val="FF3300"/>
                  </a:solidFill>
                  <a:ea typeface="標楷體" pitchFamily="65" charset="-120"/>
                </a:rPr>
                <a:t>新增帳號時服務機關及身分證號</a:t>
              </a:r>
              <a:r>
                <a:rPr lang="zh-TW" altLang="en-US" sz="1800" dirty="0" smtClean="0">
                  <a:solidFill>
                    <a:srgbClr val="FF3300"/>
                  </a:solidFill>
                  <a:ea typeface="標楷體" pitchFamily="65" charset="-120"/>
                </a:rPr>
                <a:t>須自行</a:t>
              </a:r>
              <a:r>
                <a:rPr lang="zh-TW" altLang="en-US" sz="1800" dirty="0">
                  <a:solidFill>
                    <a:srgbClr val="FF3300"/>
                  </a:solidFill>
                  <a:ea typeface="標楷體" pitchFamily="65" charset="-120"/>
                </a:rPr>
                <a:t>鍵入，無法使用     鍵選取。</a:t>
              </a:r>
            </a:p>
          </p:txBody>
        </p:sp>
        <p:pic>
          <p:nvPicPr>
            <p:cNvPr id="21505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856" y="2953895"/>
              <a:ext cx="2190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5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3872" y="1575825"/>
            <a:ext cx="35433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圓角矩形圖說文字 20"/>
          <p:cNvSpPr>
            <a:spLocks noChangeArrowheads="1"/>
          </p:cNvSpPr>
          <p:nvPr/>
        </p:nvSpPr>
        <p:spPr bwMode="auto">
          <a:xfrm>
            <a:off x="5871467" y="3933057"/>
            <a:ext cx="3928110" cy="648071"/>
          </a:xfrm>
          <a:prstGeom prst="wedgeRoundRectCallout">
            <a:avLst>
              <a:gd name="adj1" fmla="val -12293"/>
              <a:gd name="adj2" fmla="val -211613"/>
              <a:gd name="adj3" fmla="val 16667"/>
            </a:avLst>
          </a:prstGeom>
          <a:solidFill>
            <a:srgbClr val="FFFFFF"/>
          </a:solidFill>
          <a:ln w="28575" algn="ctr">
            <a:solidFill>
              <a:srgbClr val="FF0000"/>
            </a:solidFill>
            <a:round/>
            <a:headEnd/>
            <a:tailEnd/>
          </a:ln>
        </p:spPr>
        <p:txBody>
          <a:bodyP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1600" dirty="0">
                <a:solidFill>
                  <a:srgbClr val="000000"/>
                </a:solidFill>
                <a:latin typeface="+mn-ea"/>
                <a:ea typeface="+mn-ea"/>
              </a:rPr>
              <a:t>使用者登入</a:t>
            </a:r>
            <a:r>
              <a:rPr lang="en-US" altLang="zh-TW" sz="1600" dirty="0" err="1">
                <a:solidFill>
                  <a:srgbClr val="000000"/>
                </a:solidFill>
                <a:latin typeface="+mn-ea"/>
                <a:ea typeface="+mn-ea"/>
              </a:rPr>
              <a:t>WebHR</a:t>
            </a:r>
            <a:r>
              <a:rPr lang="zh-TW" altLang="en-US" sz="1600" dirty="0">
                <a:solidFill>
                  <a:srgbClr val="000000"/>
                </a:solidFill>
                <a:latin typeface="+mn-ea"/>
                <a:ea typeface="+mn-ea"/>
              </a:rPr>
              <a:t>需先選取欲登入的現職機關帳號或選舉委員會的兼辦帳號</a:t>
            </a:r>
          </a:p>
        </p:txBody>
      </p:sp>
      <p:sp>
        <p:nvSpPr>
          <p:cNvPr id="215055" name="Rectangle 15"/>
          <p:cNvSpPr>
            <a:spLocks noChangeArrowheads="1"/>
          </p:cNvSpPr>
          <p:nvPr/>
        </p:nvSpPr>
        <p:spPr bwMode="auto">
          <a:xfrm>
            <a:off x="6177136" y="2528888"/>
            <a:ext cx="2413587" cy="288925"/>
          </a:xfrm>
          <a:prstGeom prst="rect">
            <a:avLst/>
          </a:prstGeom>
          <a:noFill/>
          <a:ln w="28575" algn="ctr">
            <a:solidFill>
              <a:srgbClr val="FF0000"/>
            </a:solidFill>
            <a:miter lim="800000"/>
            <a:headEnd/>
            <a:tailEnd/>
          </a:ln>
          <a:effectLst>
            <a:prstShdw prst="shdw17" dist="17961" dir="2700000">
              <a:srgbClr val="FF0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zh-TW" altLang="en-US"/>
          </a:p>
        </p:txBody>
      </p:sp>
      <p:sp>
        <p:nvSpPr>
          <p:cNvPr id="14" name="矩形 13"/>
          <p:cNvSpPr/>
          <p:nvPr/>
        </p:nvSpPr>
        <p:spPr>
          <a:xfrm>
            <a:off x="416496" y="903039"/>
            <a:ext cx="8856984" cy="461665"/>
          </a:xfrm>
          <a:prstGeom prst="rect">
            <a:avLst/>
          </a:prstGeom>
        </p:spPr>
        <p:txBody>
          <a:bodyPr wrap="square">
            <a:spAutoFit/>
          </a:bodyPr>
          <a:lstStyle/>
          <a:p>
            <a:pPr>
              <a:spcBef>
                <a:spcPts val="600"/>
              </a:spcBef>
              <a:spcAft>
                <a:spcPts val="600"/>
              </a:spcAft>
            </a:pPr>
            <a:r>
              <a:rPr lang="zh-TW" altLang="en-US" dirty="0" smtClean="0">
                <a:latin typeface="標楷體" pitchFamily="65" charset="-120"/>
                <a:ea typeface="標楷體" pitchFamily="65" charset="-120"/>
              </a:rPr>
              <a:t>中央選舉委員會所屬選舉委員會由縣市政府承辦人兼辦</a:t>
            </a:r>
          </a:p>
        </p:txBody>
      </p:sp>
      <p:sp>
        <p:nvSpPr>
          <p:cNvPr id="17" name="Rectangle 10"/>
          <p:cNvSpPr>
            <a:spLocks noChangeArrowheads="1"/>
          </p:cNvSpPr>
          <p:nvPr/>
        </p:nvSpPr>
        <p:spPr bwMode="auto">
          <a:xfrm>
            <a:off x="3439412" y="2843658"/>
            <a:ext cx="1223963" cy="828676"/>
          </a:xfrm>
          <a:prstGeom prst="rect">
            <a:avLst/>
          </a:prstGeom>
          <a:noFill/>
          <a:ln w="28575" algn="ctr">
            <a:solidFill>
              <a:srgbClr val="FF0000"/>
            </a:solidFill>
            <a:miter lim="800000"/>
            <a:headEnd/>
            <a:tailEnd/>
          </a:ln>
          <a:effectLst>
            <a:prstShdw prst="shdw17" dist="17961" dir="2700000">
              <a:srgbClr val="FF0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zh-TW" altLang="en-US"/>
          </a:p>
        </p:txBody>
      </p:sp>
    </p:spTree>
    <p:extLst>
      <p:ext uri="{BB962C8B-B14F-4D97-AF65-F5344CB8AC3E}">
        <p14:creationId xmlns:p14="http://schemas.microsoft.com/office/powerpoint/2010/main" val="254692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20638" y="9398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
        <p:nvSpPr>
          <p:cNvPr id="8" name="文字方塊 7"/>
          <p:cNvSpPr txBox="1">
            <a:spLocks noChangeArrowheads="1"/>
          </p:cNvSpPr>
          <p:nvPr/>
        </p:nvSpPr>
        <p:spPr bwMode="auto">
          <a:xfrm>
            <a:off x="6753225" y="260350"/>
            <a:ext cx="2736850" cy="519113"/>
          </a:xfrm>
          <a:prstGeom prst="rect">
            <a:avLst/>
          </a:prstGeom>
          <a:solidFill>
            <a:schemeClr val="bg1"/>
          </a:solidFill>
          <a:ln>
            <a:noFill/>
          </a:ln>
          <a:extLst/>
        </p:spPr>
        <p:txBody>
          <a:bodyPr>
            <a:spAutoFit/>
          </a:bodyP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pPr>
            <a:r>
              <a:rPr lang="zh-TW" altLang="en-US" sz="2800">
                <a:latin typeface="標楷體" pitchFamily="65" charset="-120"/>
                <a:ea typeface="標楷體" pitchFamily="65" charset="-120"/>
              </a:rPr>
              <a:t>系統管理</a:t>
            </a:r>
            <a:r>
              <a:rPr lang="zh-TW" altLang="zh-TW" sz="2800">
                <a:latin typeface="標楷體" pitchFamily="65" charset="-120"/>
                <a:ea typeface="標楷體" pitchFamily="65" charset="-120"/>
              </a:rPr>
              <a:t>子系統</a:t>
            </a:r>
            <a:endParaRPr lang="zh-TW" altLang="zh-TW" sz="2000">
              <a:latin typeface="標楷體" pitchFamily="65" charset="-120"/>
              <a:ea typeface="標楷體" pitchFamily="65" charset="-120"/>
            </a:endParaRPr>
          </a:p>
        </p:txBody>
      </p:sp>
      <p:pic>
        <p:nvPicPr>
          <p:cNvPr id="2089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340768"/>
            <a:ext cx="8351838"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089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869" y="4293096"/>
            <a:ext cx="4410075" cy="173687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 name="雲朵形 12"/>
          <p:cNvSpPr/>
          <p:nvPr/>
        </p:nvSpPr>
        <p:spPr>
          <a:xfrm>
            <a:off x="5240338" y="1412776"/>
            <a:ext cx="3600450" cy="1446213"/>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dirty="0" smtClean="0">
                <a:solidFill>
                  <a:srgbClr val="FF0000"/>
                </a:solidFill>
                <a:ea typeface="標楷體" pitchFamily="65" charset="-120"/>
              </a:rPr>
              <a:t>設定各機關使用那些教育功能</a:t>
            </a:r>
            <a:endParaRPr lang="en-US" altLang="zh-TW" sz="2000" dirty="0">
              <a:solidFill>
                <a:srgbClr val="FF0000"/>
              </a:solidFill>
              <a:ea typeface="標楷體" pitchFamily="65" charset="-120"/>
            </a:endParaRPr>
          </a:p>
        </p:txBody>
      </p:sp>
    </p:spTree>
    <p:extLst>
      <p:ext uri="{BB962C8B-B14F-4D97-AF65-F5344CB8AC3E}">
        <p14:creationId xmlns:p14="http://schemas.microsoft.com/office/powerpoint/2010/main" val="1975397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128464" y="118364"/>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
        <p:nvSpPr>
          <p:cNvPr id="8" name="文字方塊 7"/>
          <p:cNvSpPr txBox="1">
            <a:spLocks noChangeArrowheads="1"/>
          </p:cNvSpPr>
          <p:nvPr/>
        </p:nvSpPr>
        <p:spPr bwMode="auto">
          <a:xfrm>
            <a:off x="6753225" y="260350"/>
            <a:ext cx="2736850" cy="519113"/>
          </a:xfrm>
          <a:prstGeom prst="rect">
            <a:avLst/>
          </a:prstGeom>
          <a:solidFill>
            <a:schemeClr val="bg1"/>
          </a:solidFill>
          <a:ln>
            <a:noFill/>
          </a:ln>
          <a:extLst/>
        </p:spPr>
        <p:txBody>
          <a:bodyPr>
            <a:spAutoFit/>
          </a:bodyP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pPr>
            <a:r>
              <a:rPr lang="zh-TW" altLang="en-US" sz="2800">
                <a:latin typeface="標楷體" pitchFamily="65" charset="-120"/>
                <a:ea typeface="標楷體" pitchFamily="65" charset="-120"/>
              </a:rPr>
              <a:t>系統管理</a:t>
            </a:r>
            <a:r>
              <a:rPr lang="zh-TW" altLang="zh-TW" sz="2800">
                <a:latin typeface="標楷體" pitchFamily="65" charset="-120"/>
                <a:ea typeface="標楷體" pitchFamily="65" charset="-120"/>
              </a:rPr>
              <a:t>子系統</a:t>
            </a:r>
            <a:endParaRPr lang="zh-TW" altLang="zh-TW" sz="2000">
              <a:latin typeface="標楷體" pitchFamily="65" charset="-120"/>
              <a:ea typeface="標楷體" pitchFamily="65" charset="-120"/>
            </a:endParaRPr>
          </a:p>
        </p:txBody>
      </p:sp>
      <p:pic>
        <p:nvPicPr>
          <p:cNvPr id="2099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04" y="1182687"/>
            <a:ext cx="74580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13" name="雲朵形 12"/>
          <p:cNvSpPr/>
          <p:nvPr/>
        </p:nvSpPr>
        <p:spPr>
          <a:xfrm>
            <a:off x="5652749" y="3784403"/>
            <a:ext cx="3816350" cy="1657350"/>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ctr" eaLnBrk="1" hangingPunct="1"/>
            <a:r>
              <a:rPr lang="zh-TW" altLang="en-US" sz="2000" dirty="0" smtClean="0">
                <a:solidFill>
                  <a:srgbClr val="FF3300"/>
                </a:solidFill>
                <a:latin typeface="標楷體" pitchFamily="65" charset="-120"/>
                <a:ea typeface="標楷體" pitchFamily="65" charset="-120"/>
              </a:rPr>
              <a:t>登入</a:t>
            </a:r>
            <a:r>
              <a:rPr lang="zh-TW" altLang="en-US" sz="2000" dirty="0">
                <a:solidFill>
                  <a:srgbClr val="FF3300"/>
                </a:solidFill>
                <a:latin typeface="標楷體" pitchFamily="65" charset="-120"/>
                <a:ea typeface="標楷體" pitchFamily="65" charset="-120"/>
              </a:rPr>
              <a:t>使用者角色機關若未有教育功能，群組功能維護排除教育</a:t>
            </a:r>
            <a:r>
              <a:rPr lang="zh-TW" altLang="en-US" sz="2000" dirty="0" smtClean="0">
                <a:solidFill>
                  <a:srgbClr val="FF3300"/>
                </a:solidFill>
                <a:latin typeface="標楷體" pitchFamily="65" charset="-120"/>
                <a:ea typeface="標楷體" pitchFamily="65" charset="-120"/>
              </a:rPr>
              <a:t>功能 </a:t>
            </a:r>
            <a:endParaRPr lang="zh-TW" altLang="en-US" sz="2000" dirty="0">
              <a:solidFill>
                <a:srgbClr val="FF3300"/>
              </a:solidFill>
              <a:latin typeface="標楷體" pitchFamily="65" charset="-120"/>
              <a:ea typeface="標楷體" pitchFamily="65" charset="-120"/>
            </a:endParaRPr>
          </a:p>
        </p:txBody>
      </p:sp>
      <p:sp>
        <p:nvSpPr>
          <p:cNvPr id="209932" name="Rectangle 12"/>
          <p:cNvSpPr>
            <a:spLocks noChangeArrowheads="1"/>
          </p:cNvSpPr>
          <p:nvPr/>
        </p:nvSpPr>
        <p:spPr bwMode="auto">
          <a:xfrm>
            <a:off x="1281113" y="2852936"/>
            <a:ext cx="2735262" cy="2663825"/>
          </a:xfrm>
          <a:prstGeom prst="rect">
            <a:avLst/>
          </a:prstGeom>
          <a:noFill/>
          <a:ln w="28575" algn="ctr">
            <a:solidFill>
              <a:srgbClr val="FF0000"/>
            </a:solidFill>
            <a:miter lim="800000"/>
            <a:headEnd/>
            <a:tailEnd/>
          </a:ln>
          <a:effectLst>
            <a:prstShdw prst="shdw17" dist="17961" dir="2700000">
              <a:srgbClr val="FF0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zh-TW" altLang="en-US"/>
          </a:p>
        </p:txBody>
      </p:sp>
    </p:spTree>
    <p:extLst>
      <p:ext uri="{BB962C8B-B14F-4D97-AF65-F5344CB8AC3E}">
        <p14:creationId xmlns:p14="http://schemas.microsoft.com/office/powerpoint/2010/main" val="256011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2348880"/>
            <a:ext cx="6500128" cy="338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文字方塊 7"/>
          <p:cNvSpPr txBox="1">
            <a:spLocks noChangeArrowheads="1"/>
          </p:cNvSpPr>
          <p:nvPr/>
        </p:nvSpPr>
        <p:spPr bwMode="auto">
          <a:xfrm>
            <a:off x="6412160" y="548680"/>
            <a:ext cx="3512841" cy="523220"/>
          </a:xfrm>
          <a:prstGeom prst="rect">
            <a:avLst/>
          </a:prstGeom>
          <a:solidFill>
            <a:schemeClr val="bg1"/>
          </a:solidFill>
          <a:ln>
            <a:noFill/>
          </a:ln>
          <a:extLst/>
        </p:spPr>
        <p:txBody>
          <a:bodyPr wrap="square">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zh-TW" sz="2800" dirty="0" smtClean="0">
                <a:latin typeface="+mn-ea"/>
                <a:ea typeface="+mn-ea"/>
              </a:rPr>
              <a:t>個人基本資料子系統</a:t>
            </a:r>
            <a:endParaRPr lang="zh-TW" altLang="zh-TW" sz="2000" dirty="0" smtClean="0">
              <a:latin typeface="標楷體" pitchFamily="65" charset="-120"/>
              <a:ea typeface="標楷體" pitchFamily="65" charset="-120"/>
            </a:endParaRPr>
          </a:p>
        </p:txBody>
      </p:sp>
      <p:sp>
        <p:nvSpPr>
          <p:cNvPr id="12" name="矩形 11"/>
          <p:cNvSpPr/>
          <p:nvPr/>
        </p:nvSpPr>
        <p:spPr>
          <a:xfrm>
            <a:off x="344488" y="1208041"/>
            <a:ext cx="8856984" cy="707886"/>
          </a:xfrm>
          <a:prstGeom prst="rect">
            <a:avLst/>
          </a:prstGeom>
        </p:spPr>
        <p:txBody>
          <a:bodyPr wrap="square">
            <a:spAutoFit/>
          </a:bodyPr>
          <a:lstStyle/>
          <a:p>
            <a:pPr marL="0" lvl="5" indent="-298450">
              <a:spcBef>
                <a:spcPts val="600"/>
              </a:spcBef>
              <a:defRPr/>
            </a:pPr>
            <a:r>
              <a:rPr lang="zh-TW" altLang="en-US" sz="2000" dirty="0" smtClean="0">
                <a:latin typeface="標楷體" pitchFamily="65" charset="-120"/>
                <a:ea typeface="標楷體" pitchFamily="65" charset="-120"/>
              </a:rPr>
              <a:t>變更身分證號姓名作業</a:t>
            </a:r>
            <a:r>
              <a:rPr lang="zh-TW" altLang="zh-TW" sz="2000" dirty="0" smtClean="0">
                <a:latin typeface="標楷體" pitchFamily="65" charset="-120"/>
                <a:ea typeface="標楷體" pitchFamily="65" charset="-120"/>
              </a:rPr>
              <a:t>時</a:t>
            </a:r>
            <a:r>
              <a:rPr lang="zh-TW" altLang="zh-TW" sz="2000" dirty="0">
                <a:latin typeface="標楷體" pitchFamily="65" charset="-120"/>
                <a:ea typeface="標楷體" pitchFamily="65" charset="-120"/>
              </a:rPr>
              <a:t>，判斷該機關是否有</a:t>
            </a:r>
            <a:r>
              <a:rPr lang="zh-TW" altLang="en-US" sz="2000" dirty="0">
                <a:latin typeface="標楷體" pitchFamily="65" charset="-120"/>
                <a:ea typeface="標楷體" pitchFamily="65" charset="-120"/>
              </a:rPr>
              <a:t>中等以下學校或大專以上學校兼</a:t>
            </a:r>
            <a:r>
              <a:rPr lang="zh-TW" altLang="en-US" sz="2000" dirty="0" smtClean="0">
                <a:latin typeface="標楷體" pitchFamily="65" charset="-120"/>
                <a:ea typeface="標楷體" pitchFamily="65" charset="-120"/>
              </a:rPr>
              <a:t>免，若有，才可以勾選此系統。</a:t>
            </a:r>
            <a:endParaRPr lang="en-US" altLang="zh-TW" dirty="0">
              <a:latin typeface="標楷體" pitchFamily="65" charset="-120"/>
              <a:ea typeface="標楷體" pitchFamily="65" charset="-120"/>
            </a:endParaRPr>
          </a:p>
        </p:txBody>
      </p:sp>
      <p:sp>
        <p:nvSpPr>
          <p:cNvPr id="2" name="圓角矩形 1"/>
          <p:cNvSpPr/>
          <p:nvPr/>
        </p:nvSpPr>
        <p:spPr>
          <a:xfrm>
            <a:off x="2193924" y="5157192"/>
            <a:ext cx="1760668" cy="5760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14" name="Rectangle 6"/>
          <p:cNvSpPr>
            <a:spLocks noChangeArrowheads="1"/>
          </p:cNvSpPr>
          <p:nvPr/>
        </p:nvSpPr>
        <p:spPr bwMode="auto">
          <a:xfrm>
            <a:off x="0" y="120650"/>
            <a:ext cx="660918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Tree>
    <p:extLst>
      <p:ext uri="{BB962C8B-B14F-4D97-AF65-F5344CB8AC3E}">
        <p14:creationId xmlns:p14="http://schemas.microsoft.com/office/powerpoint/2010/main" val="19798603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33" y="2327919"/>
            <a:ext cx="80391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6931025" y="169863"/>
            <a:ext cx="270827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任免遷調</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pic>
        <p:nvPicPr>
          <p:cNvPr id="1434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1556792"/>
            <a:ext cx="3743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416496" y="1028249"/>
            <a:ext cx="8856984" cy="400110"/>
          </a:xfrm>
          <a:prstGeom prst="rect">
            <a:avLst/>
          </a:prstGeom>
        </p:spPr>
        <p:txBody>
          <a:bodyPr wrap="square">
            <a:spAutoFit/>
          </a:bodyPr>
          <a:lstStyle/>
          <a:p>
            <a:pPr marL="622300" lvl="5" indent="-298450">
              <a:spcBef>
                <a:spcPts val="1200"/>
              </a:spcBef>
              <a:defRPr/>
            </a:pPr>
            <a:r>
              <a:rPr lang="zh-TW" altLang="en-US" sz="2000" dirty="0" smtClean="0">
                <a:latin typeface="標楷體" pitchFamily="65" charset="-120"/>
                <a:ea typeface="標楷體" pitchFamily="65" charset="-120"/>
              </a:rPr>
              <a:t>報到更新</a:t>
            </a:r>
            <a:r>
              <a:rPr lang="zh-TW" altLang="zh-TW" sz="2000" dirty="0">
                <a:latin typeface="標楷體" pitchFamily="65" charset="-120"/>
                <a:ea typeface="標楷體" pitchFamily="65" charset="-120"/>
              </a:rPr>
              <a:t>各系統時，判斷該機關是否有</a:t>
            </a:r>
            <a:r>
              <a:rPr lang="zh-TW" altLang="en-US" sz="2000" dirty="0">
                <a:latin typeface="標楷體" pitchFamily="65" charset="-120"/>
                <a:ea typeface="標楷體" pitchFamily="65" charset="-120"/>
              </a:rPr>
              <a:t>中等以下學校或大專以上學校兼免。</a:t>
            </a:r>
            <a:endParaRPr lang="en-US" altLang="zh-TW" dirty="0">
              <a:latin typeface="標楷體" pitchFamily="65" charset="-120"/>
              <a:ea typeface="標楷體" pitchFamily="65" charset="-120"/>
            </a:endParaRPr>
          </a:p>
        </p:txBody>
      </p:sp>
      <p:pic>
        <p:nvPicPr>
          <p:cNvPr id="1434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4591050"/>
            <a:ext cx="79914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雲朵形 9"/>
          <p:cNvSpPr/>
          <p:nvPr/>
        </p:nvSpPr>
        <p:spPr>
          <a:xfrm>
            <a:off x="6261894" y="3924300"/>
            <a:ext cx="3455987" cy="1800225"/>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rgbClr val="FF0000"/>
                </a:solidFill>
                <a:latin typeface="標楷體" pitchFamily="65" charset="-120"/>
              </a:rPr>
              <a:t>機關不一定會有中等以下學校或大專以上學校兼免，所以畫面有作控管</a:t>
            </a:r>
            <a:endParaRPr lang="en-US" altLang="zh-TW" sz="2000" dirty="0">
              <a:solidFill>
                <a:srgbClr val="FF0000"/>
              </a:solidFill>
              <a:latin typeface="標楷體" pitchFamily="65" charset="-120"/>
            </a:endParaRPr>
          </a:p>
        </p:txBody>
      </p:sp>
      <p:sp>
        <p:nvSpPr>
          <p:cNvPr id="12" name="Rectangle 6"/>
          <p:cNvSpPr>
            <a:spLocks noChangeArrowheads="1"/>
          </p:cNvSpPr>
          <p:nvPr/>
        </p:nvSpPr>
        <p:spPr bwMode="auto">
          <a:xfrm>
            <a:off x="4616" y="143701"/>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Tree>
    <p:extLst>
      <p:ext uri="{BB962C8B-B14F-4D97-AF65-F5344CB8AC3E}">
        <p14:creationId xmlns:p14="http://schemas.microsoft.com/office/powerpoint/2010/main" val="161766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82" y="1849040"/>
            <a:ext cx="48164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7"/>
          <p:cNvSpPr txBox="1">
            <a:spLocks noChangeArrowheads="1"/>
          </p:cNvSpPr>
          <p:nvPr/>
        </p:nvSpPr>
        <p:spPr bwMode="auto">
          <a:xfrm>
            <a:off x="6624638" y="168275"/>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9" name="圓角矩形 8"/>
          <p:cNvSpPr/>
          <p:nvPr/>
        </p:nvSpPr>
        <p:spPr bwMode="auto">
          <a:xfrm>
            <a:off x="98850" y="1358105"/>
            <a:ext cx="3442771" cy="499840"/>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教育功能設定</a:t>
            </a:r>
          </a:p>
        </p:txBody>
      </p:sp>
      <p:sp>
        <p:nvSpPr>
          <p:cNvPr id="2" name="向右箭號 1"/>
          <p:cNvSpPr/>
          <p:nvPr/>
        </p:nvSpPr>
        <p:spPr>
          <a:xfrm>
            <a:off x="2214094" y="3249215"/>
            <a:ext cx="1860550" cy="449263"/>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1" name="圓角矩形 10"/>
          <p:cNvSpPr/>
          <p:nvPr/>
        </p:nvSpPr>
        <p:spPr bwMode="auto">
          <a:xfrm>
            <a:off x="5380556" y="4584522"/>
            <a:ext cx="3111203" cy="750727"/>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kumimoji="0" lang="zh-TW" altLang="en-US" sz="2000" b="1" kern="0" dirty="0">
                <a:solidFill>
                  <a:schemeClr val="bg1"/>
                </a:solidFill>
                <a:latin typeface="+mn-ea"/>
                <a:ea typeface="+mn-ea"/>
              </a:rPr>
              <a:t>教職員成績考核資料維護</a:t>
            </a:r>
          </a:p>
        </p:txBody>
      </p:sp>
      <p:pic>
        <p:nvPicPr>
          <p:cNvPr id="17422"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982" y="1110853"/>
            <a:ext cx="58102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1699174" y="4306490"/>
            <a:ext cx="4925464" cy="1714798"/>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000" kern="0" dirty="0">
                <a:solidFill>
                  <a:srgbClr val="FF0000"/>
                </a:solidFill>
                <a:latin typeface="+mn-ea"/>
              </a:rPr>
              <a:t>設定機關是高中職、國中小以下學校與上層機關</a:t>
            </a:r>
            <a:r>
              <a:rPr kumimoji="0" lang="en-US" altLang="zh-TW" sz="2000" kern="0" dirty="0">
                <a:solidFill>
                  <a:srgbClr val="FF0000"/>
                </a:solidFill>
                <a:latin typeface="+mn-ea"/>
              </a:rPr>
              <a:t>(</a:t>
            </a:r>
            <a:r>
              <a:rPr kumimoji="0" lang="zh-TW" altLang="en-US" sz="2000" kern="0" dirty="0">
                <a:solidFill>
                  <a:srgbClr val="FF0000"/>
                </a:solidFill>
                <a:latin typeface="+mn-ea"/>
              </a:rPr>
              <a:t>含主管機關</a:t>
            </a:r>
            <a:r>
              <a:rPr kumimoji="0" lang="en-US" altLang="zh-TW" sz="2000" kern="0" dirty="0">
                <a:solidFill>
                  <a:srgbClr val="FF0000"/>
                </a:solidFill>
                <a:latin typeface="+mn-ea"/>
              </a:rPr>
              <a:t>)</a:t>
            </a:r>
            <a:r>
              <a:rPr kumimoji="0" lang="zh-TW" altLang="en-US" sz="2000" kern="0" dirty="0">
                <a:solidFill>
                  <a:srgbClr val="FF0000"/>
                </a:solidFill>
                <a:latin typeface="+mn-ea"/>
              </a:rPr>
              <a:t>要</a:t>
            </a:r>
            <a:r>
              <a:rPr kumimoji="0" lang="zh-TW" altLang="en-US" sz="2000" kern="0" dirty="0" smtClean="0">
                <a:solidFill>
                  <a:srgbClr val="FF0000"/>
                </a:solidFill>
                <a:latin typeface="+mn-ea"/>
              </a:rPr>
              <a:t>顯示</a:t>
            </a:r>
            <a:r>
              <a:rPr kumimoji="0" lang="en-US" altLang="zh-TW" sz="2000" kern="0" dirty="0" smtClean="0">
                <a:solidFill>
                  <a:srgbClr val="FF0000"/>
                </a:solidFill>
                <a:latin typeface="+mn-ea"/>
              </a:rPr>
              <a:t>[</a:t>
            </a:r>
            <a:r>
              <a:rPr kumimoji="0" lang="zh-TW" altLang="en-US" sz="2000" b="1" kern="0" dirty="0">
                <a:solidFill>
                  <a:srgbClr val="FF0000"/>
                </a:solidFill>
                <a:latin typeface="+mn-ea"/>
              </a:rPr>
              <a:t>教職員成績考核</a:t>
            </a:r>
            <a:r>
              <a:rPr kumimoji="0" lang="en-US" altLang="zh-TW" sz="2000" kern="0" dirty="0">
                <a:solidFill>
                  <a:srgbClr val="FF0000"/>
                </a:solidFill>
                <a:latin typeface="+mn-ea"/>
              </a:rPr>
              <a:t>]</a:t>
            </a:r>
            <a:r>
              <a:rPr kumimoji="0" lang="zh-TW" altLang="en-US" sz="2000" kern="0" dirty="0">
                <a:solidFill>
                  <a:srgbClr val="FF0000"/>
                </a:solidFill>
                <a:latin typeface="+mn-ea"/>
              </a:rPr>
              <a:t>此模組</a:t>
            </a:r>
          </a:p>
        </p:txBody>
      </p:sp>
      <p:sp>
        <p:nvSpPr>
          <p:cNvPr id="13" name="Rectangle 6"/>
          <p:cNvSpPr>
            <a:spLocks noChangeArrowheads="1"/>
          </p:cNvSpPr>
          <p:nvPr/>
        </p:nvSpPr>
        <p:spPr bwMode="auto">
          <a:xfrm>
            <a:off x="16475" y="9398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Tree>
    <p:extLst>
      <p:ext uri="{BB962C8B-B14F-4D97-AF65-F5344CB8AC3E}">
        <p14:creationId xmlns:p14="http://schemas.microsoft.com/office/powerpoint/2010/main" val="262442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9"/>
                                          </p:stCondLst>
                                        </p:cTn>
                                        <p:tgtEl>
                                          <p:spTgt spid="2"/>
                                        </p:tgtEl>
                                        <p:attrNameLst>
                                          <p:attrName>style.visibility</p:attrName>
                                        </p:attrNameLst>
                                      </p:cBhvr>
                                      <p:to>
                                        <p:strVal val="visible"/>
                                      </p:to>
                                    </p:set>
                                  </p:childTnLst>
                                </p:cTn>
                              </p:par>
                            </p:childTnLst>
                          </p:cTn>
                        </p:par>
                        <p:par>
                          <p:cTn id="10" fill="hold">
                            <p:stCondLst>
                              <p:cond delay="510"/>
                            </p:stCondLst>
                            <p:childTnLst>
                              <p:par>
                                <p:cTn id="11" presetID="1" presetClass="entr" presetSubtype="0" fill="hold" grpId="0" nodeType="afterEffect">
                                  <p:stCondLst>
                                    <p:cond delay="250"/>
                                  </p:stCondLst>
                                  <p:childTnLst>
                                    <p:set>
                                      <p:cBhvr>
                                        <p:cTn id="12" dur="1" fill="hold">
                                          <p:stCondLst>
                                            <p:cond delay="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4" y="2128119"/>
            <a:ext cx="3795713"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7"/>
          <p:cNvSpPr txBox="1">
            <a:spLocks noChangeArrowheads="1"/>
          </p:cNvSpPr>
          <p:nvPr/>
        </p:nvSpPr>
        <p:spPr bwMode="auto">
          <a:xfrm>
            <a:off x="6827262" y="228600"/>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考績</a:t>
            </a:r>
            <a:r>
              <a:rPr lang="zh-TW" altLang="en-US" sz="2800" dirty="0" smtClean="0">
                <a:latin typeface="+mn-ea"/>
                <a:ea typeface="+mn-ea"/>
              </a:rPr>
              <a:t>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9" name="圓角矩形 8"/>
          <p:cNvSpPr/>
          <p:nvPr/>
        </p:nvSpPr>
        <p:spPr bwMode="auto">
          <a:xfrm>
            <a:off x="57150" y="1484784"/>
            <a:ext cx="3442771" cy="499840"/>
          </a:xfrm>
          <a:prstGeom prst="roundRect">
            <a:avLst>
              <a:gd name="adj" fmla="val 5814"/>
            </a:avLst>
          </a:prstGeom>
          <a:solidFill>
            <a:srgbClr val="0033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Bef>
                <a:spcPts val="0"/>
              </a:spcBef>
              <a:spcAft>
                <a:spcPts val="0"/>
              </a:spcAft>
              <a:defRPr/>
            </a:pPr>
            <a:r>
              <a:rPr kumimoji="0" lang="zh-TW" altLang="en-US" sz="2000" b="1" kern="0" dirty="0">
                <a:solidFill>
                  <a:schemeClr val="bg1"/>
                </a:solidFill>
                <a:latin typeface="+mn-ea"/>
                <a:ea typeface="+mn-ea"/>
              </a:rPr>
              <a:t>教育功能設定</a:t>
            </a:r>
          </a:p>
        </p:txBody>
      </p:sp>
      <p:sp>
        <p:nvSpPr>
          <p:cNvPr id="2" name="向右箭號 1"/>
          <p:cNvSpPr/>
          <p:nvPr/>
        </p:nvSpPr>
        <p:spPr>
          <a:xfrm>
            <a:off x="2145407" y="3280644"/>
            <a:ext cx="1860550" cy="795338"/>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pic>
        <p:nvPicPr>
          <p:cNvPr id="18443"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069" y="1213719"/>
            <a:ext cx="5745163"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雲朵形 11"/>
          <p:cNvSpPr/>
          <p:nvPr/>
        </p:nvSpPr>
        <p:spPr>
          <a:xfrm>
            <a:off x="1986596" y="4404066"/>
            <a:ext cx="4968552" cy="1516111"/>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000" kern="0" dirty="0">
                <a:solidFill>
                  <a:srgbClr val="FF0000"/>
                </a:solidFill>
                <a:latin typeface="+mn-ea"/>
              </a:rPr>
              <a:t>設定機關是大專學校與其上層機關</a:t>
            </a:r>
            <a:r>
              <a:rPr kumimoji="0" lang="en-US" altLang="zh-TW" sz="2000" kern="0" dirty="0">
                <a:solidFill>
                  <a:srgbClr val="FF0000"/>
                </a:solidFill>
                <a:latin typeface="+mn-ea"/>
              </a:rPr>
              <a:t>(</a:t>
            </a:r>
            <a:r>
              <a:rPr kumimoji="0" lang="zh-TW" altLang="en-US" sz="2000" kern="0" dirty="0">
                <a:solidFill>
                  <a:srgbClr val="FF0000"/>
                </a:solidFill>
                <a:latin typeface="+mn-ea"/>
              </a:rPr>
              <a:t>含主管機關</a:t>
            </a:r>
            <a:r>
              <a:rPr kumimoji="0" lang="en-US" altLang="zh-TW" sz="2000" kern="0" dirty="0">
                <a:solidFill>
                  <a:srgbClr val="FF0000"/>
                </a:solidFill>
                <a:latin typeface="+mn-ea"/>
              </a:rPr>
              <a:t>)</a:t>
            </a:r>
            <a:r>
              <a:rPr kumimoji="0" lang="zh-TW" altLang="en-US" sz="2000" kern="0" dirty="0">
                <a:solidFill>
                  <a:srgbClr val="FF0000"/>
                </a:solidFill>
                <a:latin typeface="+mn-ea"/>
              </a:rPr>
              <a:t>要顯示</a:t>
            </a:r>
            <a:r>
              <a:rPr kumimoji="0" lang="en-US" altLang="zh-TW" sz="2000" kern="0" dirty="0">
                <a:solidFill>
                  <a:srgbClr val="FF0000"/>
                </a:solidFill>
                <a:latin typeface="+mn-ea"/>
              </a:rPr>
              <a:t>[</a:t>
            </a:r>
            <a:r>
              <a:rPr kumimoji="0" lang="zh-TW" altLang="en-US" sz="2000" b="1" kern="0" dirty="0">
                <a:solidFill>
                  <a:srgbClr val="FF0000"/>
                </a:solidFill>
                <a:latin typeface="+mn-ea"/>
              </a:rPr>
              <a:t>教師年資加薪</a:t>
            </a:r>
            <a:r>
              <a:rPr kumimoji="0" lang="en-US" altLang="zh-TW" sz="2000" kern="0" dirty="0">
                <a:solidFill>
                  <a:srgbClr val="FF0000"/>
                </a:solidFill>
                <a:latin typeface="+mn-ea"/>
              </a:rPr>
              <a:t>]</a:t>
            </a:r>
            <a:r>
              <a:rPr kumimoji="0" lang="zh-TW" altLang="en-US" sz="2000" kern="0" dirty="0">
                <a:solidFill>
                  <a:srgbClr val="FF0000"/>
                </a:solidFill>
                <a:latin typeface="+mn-ea"/>
              </a:rPr>
              <a:t>此模組</a:t>
            </a:r>
          </a:p>
        </p:txBody>
      </p:sp>
      <p:sp>
        <p:nvSpPr>
          <p:cNvPr id="11" name="Rectangle 6"/>
          <p:cNvSpPr>
            <a:spLocks noChangeArrowheads="1"/>
          </p:cNvSpPr>
          <p:nvPr/>
        </p:nvSpPr>
        <p:spPr bwMode="auto">
          <a:xfrm>
            <a:off x="57150" y="168275"/>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Tree>
    <p:extLst>
      <p:ext uri="{BB962C8B-B14F-4D97-AF65-F5344CB8AC3E}">
        <p14:creationId xmlns:p14="http://schemas.microsoft.com/office/powerpoint/2010/main" val="2184338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投影片編號版面配置區 1"/>
          <p:cNvSpPr txBox="1">
            <a:spLocks noGrp="1"/>
          </p:cNvSpPr>
          <p:nvPr/>
        </p:nvSpPr>
        <p:spPr bwMode="auto">
          <a:xfrm>
            <a:off x="247650" y="6400800"/>
            <a:ext cx="49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lgn="r" eaLnBrk="1" hangingPunct="1">
              <a:buFontTx/>
              <a:buNone/>
            </a:pPr>
            <a:fld id="{9BB94F30-7132-4F29-B902-A7C1E043C16C}" type="slidenum">
              <a:rPr lang="en-US" altLang="zh-TW" sz="1400"/>
              <a:pPr algn="r" eaLnBrk="1" hangingPunct="1">
                <a:buFontTx/>
                <a:buNone/>
              </a:pPr>
              <a:t>68</a:t>
            </a:fld>
            <a:endParaRPr lang="en-US" altLang="zh-TW" sz="1400"/>
          </a:p>
        </p:txBody>
      </p:sp>
      <p:sp>
        <p:nvSpPr>
          <p:cNvPr id="4" name="文字方塊 7"/>
          <p:cNvSpPr txBox="1">
            <a:spLocks noChangeArrowheads="1"/>
          </p:cNvSpPr>
          <p:nvPr/>
        </p:nvSpPr>
        <p:spPr bwMode="auto">
          <a:xfrm>
            <a:off x="415925" y="1025525"/>
            <a:ext cx="90741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0"/>
              </a:spcBef>
              <a:defRPr kumimoji="1" sz="2400">
                <a:solidFill>
                  <a:schemeClr val="tx1"/>
                </a:solidFill>
                <a:latin typeface="Times New Roman" pitchFamily="18" charset="0"/>
                <a:ea typeface="新細明體" pitchFamily="18" charset="-120"/>
              </a:defRPr>
            </a:lvl1pPr>
            <a:lvl2pPr marL="914400" indent="-457200">
              <a:spcBef>
                <a:spcPct val="0"/>
              </a:spcBef>
              <a:defRPr kumimoji="1" sz="2400">
                <a:solidFill>
                  <a:schemeClr val="tx1"/>
                </a:solidFill>
                <a:latin typeface="Times New Roman" pitchFamily="18" charset="0"/>
                <a:ea typeface="新細明體" pitchFamily="18" charset="-120"/>
              </a:defRPr>
            </a:lvl2pPr>
            <a:lvl3pPr marL="1371600" indent="-457200">
              <a:spcBef>
                <a:spcPct val="0"/>
              </a:spcBef>
              <a:defRPr kumimoji="1" sz="2400">
                <a:solidFill>
                  <a:schemeClr val="tx1"/>
                </a:solidFill>
                <a:latin typeface="Times New Roman" pitchFamily="18" charset="0"/>
                <a:ea typeface="新細明體" pitchFamily="18" charset="-120"/>
              </a:defRPr>
            </a:lvl3pPr>
            <a:lvl4pPr marL="1828800" indent="-457200">
              <a:spcBef>
                <a:spcPct val="0"/>
              </a:spcBef>
              <a:defRPr kumimoji="1" sz="2400">
                <a:solidFill>
                  <a:schemeClr val="tx1"/>
                </a:solidFill>
                <a:latin typeface="Times New Roman" pitchFamily="18" charset="0"/>
                <a:ea typeface="新細明體" pitchFamily="18" charset="-120"/>
              </a:defRPr>
            </a:lvl4pPr>
            <a:lvl5pPr marL="2286000" indent="-457200">
              <a:spcBef>
                <a:spcPct val="0"/>
              </a:spcBef>
              <a:defRPr kumimoji="1" sz="2400">
                <a:solidFill>
                  <a:schemeClr val="tx1"/>
                </a:solidFill>
                <a:latin typeface="Times New Roman" pitchFamily="18" charset="0"/>
                <a:ea typeface="新細明體" pitchFamily="18" charset="-120"/>
              </a:defRPr>
            </a:lvl5pPr>
            <a:lvl6pPr marL="27432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32004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6576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4114800" indent="-4572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457200" lvl="1" indent="0">
              <a:spcBef>
                <a:spcPts val="600"/>
              </a:spcBef>
            </a:pPr>
            <a:r>
              <a:rPr lang="zh-TW" altLang="zh-TW" sz="2000" dirty="0" smtClean="0">
                <a:latin typeface="標楷體" pitchFamily="65" charset="-120"/>
                <a:ea typeface="標楷體" pitchFamily="65" charset="-120"/>
              </a:rPr>
              <a:t>大專</a:t>
            </a:r>
            <a:r>
              <a:rPr lang="zh-TW" altLang="zh-TW" sz="2000" dirty="0">
                <a:latin typeface="標楷體" pitchFamily="65" charset="-120"/>
                <a:ea typeface="標楷體" pitchFamily="65" charset="-120"/>
              </a:rPr>
              <a:t>教師</a:t>
            </a:r>
            <a:r>
              <a:rPr lang="zh-TW" altLang="zh-TW" sz="2000" dirty="0" smtClean="0">
                <a:latin typeface="標楷體" pitchFamily="65" charset="-120"/>
                <a:ea typeface="標楷體" pitchFamily="65" charset="-120"/>
              </a:rPr>
              <a:t>統計</a:t>
            </a:r>
            <a:r>
              <a:rPr lang="zh-TW" altLang="en-US" sz="2000" dirty="0" smtClean="0">
                <a:latin typeface="標楷體" pitchFamily="65" charset="-120"/>
                <a:ea typeface="標楷體" pitchFamily="65" charset="-120"/>
              </a:rPr>
              <a:t>、</a:t>
            </a:r>
            <a:r>
              <a:rPr lang="zh-TW" altLang="zh-TW" sz="2000" dirty="0" smtClean="0">
                <a:latin typeface="標楷體" pitchFamily="65" charset="-120"/>
                <a:ea typeface="標楷體" pitchFamily="65" charset="-120"/>
              </a:rPr>
              <a:t>高中職人事查報</a:t>
            </a:r>
            <a:r>
              <a:rPr lang="zh-TW" altLang="en-US" sz="2000" dirty="0" smtClean="0">
                <a:latin typeface="標楷體" pitchFamily="65" charset="-120"/>
                <a:ea typeface="標楷體" pitchFamily="65" charset="-120"/>
              </a:rPr>
              <a:t>、國中小人事查報，</a:t>
            </a:r>
            <a:r>
              <a:rPr lang="zh-TW" altLang="zh-TW" sz="2000" dirty="0" smtClean="0">
                <a:latin typeface="標楷體" pitchFamily="65" charset="-120"/>
                <a:ea typeface="標楷體" pitchFamily="65" charset="-120"/>
              </a:rPr>
              <a:t>判斷機關</a:t>
            </a:r>
            <a:r>
              <a:rPr lang="zh-TW" altLang="en-US" sz="2000" dirty="0" smtClean="0">
                <a:latin typeface="標楷體" pitchFamily="65" charset="-120"/>
                <a:ea typeface="標楷體" pitchFamily="65" charset="-120"/>
              </a:rPr>
              <a:t>在教育功能設定中，是否有設定，若有顯示對應的功能選單</a:t>
            </a:r>
            <a:endParaRPr lang="zh-TW" altLang="en-US" sz="2000" dirty="0">
              <a:latin typeface="標楷體" pitchFamily="65" charset="-120"/>
              <a:ea typeface="標楷體" pitchFamily="65" charset="-120"/>
            </a:endParaRPr>
          </a:p>
          <a:p>
            <a:pPr lvl="1">
              <a:spcBef>
                <a:spcPts val="600"/>
              </a:spcBef>
              <a:buFont typeface="Times New Roman" pitchFamily="18" charset="0"/>
              <a:buNone/>
            </a:pPr>
            <a:endParaRPr lang="zh-TW" altLang="en-US" sz="2000" dirty="0">
              <a:latin typeface="標楷體" pitchFamily="65" charset="-120"/>
              <a:ea typeface="標楷體" pitchFamily="65" charset="-120"/>
            </a:endParaRPr>
          </a:p>
          <a:p>
            <a:pPr lvl="1">
              <a:spcBef>
                <a:spcPts val="600"/>
              </a:spcBef>
              <a:buFont typeface="Times New Roman" pitchFamily="18" charset="0"/>
              <a:buAutoNum type="arabicPeriod"/>
            </a:pPr>
            <a:endParaRPr lang="zh-TW" altLang="en-US" sz="2000" dirty="0">
              <a:latin typeface="標楷體" pitchFamily="65" charset="-120"/>
              <a:ea typeface="標楷體" pitchFamily="65" charset="-120"/>
            </a:endParaRPr>
          </a:p>
          <a:p>
            <a:pPr marL="457200" lvl="1" indent="0">
              <a:spcBef>
                <a:spcPts val="600"/>
              </a:spcBef>
            </a:pPr>
            <a:endParaRPr lang="zh-TW" altLang="en-US" sz="2000" dirty="0">
              <a:latin typeface="標楷體" pitchFamily="65" charset="-120"/>
              <a:ea typeface="標楷體" pitchFamily="65" charset="-120"/>
            </a:endParaRPr>
          </a:p>
          <a:p>
            <a:pPr lvl="1">
              <a:spcBef>
                <a:spcPts val="600"/>
              </a:spcBef>
              <a:buFont typeface="Times New Roman" pitchFamily="18" charset="0"/>
              <a:buAutoNum type="arabicPeriod" startAt="2"/>
            </a:pPr>
            <a:endParaRPr lang="zh-TW" altLang="zh-TW" sz="2000" dirty="0">
              <a:latin typeface="標楷體" pitchFamily="65" charset="-120"/>
              <a:ea typeface="標楷體" pitchFamily="65" charset="-120"/>
            </a:endParaRPr>
          </a:p>
        </p:txBody>
      </p:sp>
      <p:sp>
        <p:nvSpPr>
          <p:cNvPr id="8" name="文字方塊 7"/>
          <p:cNvSpPr txBox="1">
            <a:spLocks noChangeArrowheads="1"/>
          </p:cNvSpPr>
          <p:nvPr/>
        </p:nvSpPr>
        <p:spPr bwMode="auto">
          <a:xfrm>
            <a:off x="6969125" y="173038"/>
            <a:ext cx="2708275" cy="519112"/>
          </a:xfrm>
          <a:prstGeom prst="rect">
            <a:avLst/>
          </a:prstGeom>
          <a:solidFill>
            <a:schemeClr val="bg1"/>
          </a:solidFill>
          <a:ln>
            <a:noFill/>
          </a:ln>
          <a:extLst/>
        </p:spPr>
        <p:txBody>
          <a:bodyPr>
            <a:spAutoFit/>
          </a:bodyPr>
          <a:lstStyle>
            <a:lvl1pPr>
              <a:spcBef>
                <a:spcPct val="0"/>
              </a:spcBef>
              <a:defRPr kumimoji="1" sz="2400">
                <a:solidFill>
                  <a:schemeClr val="tx1"/>
                </a:solidFill>
                <a:latin typeface="Times New Roman" pitchFamily="18" charset="0"/>
                <a:ea typeface="新細明體" pitchFamily="18" charset="-120"/>
              </a:defRPr>
            </a:lvl1pPr>
            <a:lvl2pPr marL="742950" indent="-285750">
              <a:spcBef>
                <a:spcPct val="0"/>
              </a:spcBef>
              <a:defRPr kumimoji="1" sz="2400">
                <a:solidFill>
                  <a:schemeClr val="tx1"/>
                </a:solidFill>
                <a:latin typeface="Times New Roman" pitchFamily="18" charset="0"/>
                <a:ea typeface="新細明體" pitchFamily="18" charset="-120"/>
              </a:defRPr>
            </a:lvl2pPr>
            <a:lvl3pPr marL="1143000" indent="-228600">
              <a:spcBef>
                <a:spcPct val="0"/>
              </a:spcBef>
              <a:defRPr kumimoji="1" sz="2400">
                <a:solidFill>
                  <a:schemeClr val="tx1"/>
                </a:solidFill>
                <a:latin typeface="Times New Roman" pitchFamily="18" charset="0"/>
                <a:ea typeface="新細明體" pitchFamily="18" charset="-120"/>
              </a:defRPr>
            </a:lvl3pPr>
            <a:lvl4pPr marL="1600200" indent="-228600">
              <a:spcBef>
                <a:spcPct val="0"/>
              </a:spcBef>
              <a:defRPr kumimoji="1" sz="2400">
                <a:solidFill>
                  <a:schemeClr val="tx1"/>
                </a:solidFill>
                <a:latin typeface="Times New Roman" pitchFamily="18" charset="0"/>
                <a:ea typeface="新細明體" pitchFamily="18" charset="-120"/>
              </a:defRPr>
            </a:lvl4pPr>
            <a:lvl5pPr marL="2057400" indent="-228600">
              <a:spcBef>
                <a:spcPct val="0"/>
              </a:spcBef>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Tx/>
              <a:buNone/>
            </a:pPr>
            <a:r>
              <a:rPr lang="zh-TW" altLang="zh-TW" sz="2800">
                <a:latin typeface="標楷體" pitchFamily="65" charset="-120"/>
                <a:ea typeface="標楷體" pitchFamily="65" charset="-120"/>
              </a:rPr>
              <a:t>統計作業子系統</a:t>
            </a:r>
            <a:endParaRPr lang="zh-TW" altLang="zh-TW" sz="2000">
              <a:latin typeface="標楷體" pitchFamily="65" charset="-120"/>
              <a:ea typeface="標楷體" pitchFamily="65" charset="-120"/>
            </a:endParaRPr>
          </a:p>
        </p:txBody>
      </p:sp>
      <p:pic>
        <p:nvPicPr>
          <p:cNvPr id="14951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30" y="1916832"/>
            <a:ext cx="5758383" cy="1224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95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708" y="3418712"/>
            <a:ext cx="5723992" cy="1224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6"/>
          <p:cNvSpPr>
            <a:spLocks noChangeArrowheads="1"/>
          </p:cNvSpPr>
          <p:nvPr/>
        </p:nvSpPr>
        <p:spPr bwMode="auto">
          <a:xfrm>
            <a:off x="78258" y="9398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784" y="4951469"/>
            <a:ext cx="5832475" cy="1475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雲朵形 10"/>
          <p:cNvSpPr/>
          <p:nvPr/>
        </p:nvSpPr>
        <p:spPr>
          <a:xfrm>
            <a:off x="6650501" y="1484784"/>
            <a:ext cx="2997131" cy="1516111"/>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000" kern="0" dirty="0" smtClean="0">
                <a:solidFill>
                  <a:srgbClr val="FF0000"/>
                </a:solidFill>
                <a:latin typeface="+mn-ea"/>
              </a:rPr>
              <a:t>有設定教育功能即可執行左列統計功能</a:t>
            </a:r>
            <a:endParaRPr kumimoji="0" lang="zh-TW" altLang="en-US" sz="2000" kern="0" dirty="0">
              <a:solidFill>
                <a:srgbClr val="FF0000"/>
              </a:solidFill>
              <a:latin typeface="+mn-ea"/>
            </a:endParaRPr>
          </a:p>
        </p:txBody>
      </p:sp>
    </p:spTree>
    <p:extLst>
      <p:ext uri="{BB962C8B-B14F-4D97-AF65-F5344CB8AC3E}">
        <p14:creationId xmlns:p14="http://schemas.microsoft.com/office/powerpoint/2010/main" val="274755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AutoShape 83"/>
          <p:cNvSpPr>
            <a:spLocks noChangeArrowheads="1"/>
          </p:cNvSpPr>
          <p:nvPr/>
        </p:nvSpPr>
        <p:spPr bwMode="auto">
          <a:xfrm>
            <a:off x="169863" y="1025525"/>
            <a:ext cx="9577387" cy="2447925"/>
          </a:xfrm>
          <a:prstGeom prst="roundRect">
            <a:avLst>
              <a:gd name="adj" fmla="val 16667"/>
            </a:avLst>
          </a:prstGeom>
          <a:solidFill>
            <a:srgbClr val="DDDDDD">
              <a:alpha val="30196"/>
            </a:srgbClr>
          </a:solidFill>
          <a:ln w="9525" algn="ctr">
            <a:solidFill>
              <a:srgbClr val="B2B2B2">
                <a:alpha val="20000"/>
              </a:srgbClr>
            </a:solidFill>
            <a:round/>
            <a:headEnd/>
            <a:tailEnd/>
          </a:ln>
        </p:spPr>
        <p:txBody>
          <a:bodyPr wrap="none" anchor="ctr"/>
          <a:lstStyle>
            <a:lvl1pPr marL="342900" indent="-342900" eaLnBrk="0" hangingPunct="0">
              <a:spcBef>
                <a:spcPct val="20000"/>
              </a:spcBef>
              <a:buBlip>
                <a:blip r:embed="rId2"/>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3"/>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a:spcBef>
                <a:spcPct val="0"/>
              </a:spcBef>
              <a:buClr>
                <a:srgbClr val="FF9900"/>
              </a:buClr>
              <a:buFont typeface="Wingdings" pitchFamily="2" charset="2"/>
              <a:buChar char="u"/>
            </a:pPr>
            <a:endParaRPr lang="zh-TW" altLang="en-US" sz="2400">
              <a:ea typeface="新細明體" pitchFamily="18" charset="-120"/>
            </a:endParaRPr>
          </a:p>
        </p:txBody>
      </p:sp>
      <p:sp>
        <p:nvSpPr>
          <p:cNvPr id="4" name="文字方塊 7"/>
          <p:cNvSpPr txBox="1">
            <a:spLocks noChangeArrowheads="1"/>
          </p:cNvSpPr>
          <p:nvPr/>
        </p:nvSpPr>
        <p:spPr bwMode="auto">
          <a:xfrm>
            <a:off x="415925" y="1196975"/>
            <a:ext cx="907415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a:buClr>
                <a:srgbClr val="FF9900"/>
              </a:buClr>
              <a:buFont typeface="Wingdings" pitchFamily="2" charset="2"/>
              <a:buChar char="u"/>
              <a:defRPr/>
            </a:pPr>
            <a:r>
              <a:rPr lang="zh-TW" altLang="zh-TW" sz="2800" dirty="0" smtClean="0">
                <a:latin typeface="+mn-ea"/>
                <a:ea typeface="+mn-ea"/>
              </a:rPr>
              <a:t>個人基本資料子系統</a:t>
            </a:r>
          </a:p>
          <a:p>
            <a:pPr marL="914400" lvl="1" indent="-457200">
              <a:spcBef>
                <a:spcPts val="600"/>
              </a:spcBef>
              <a:buFont typeface="+mj-lt"/>
              <a:buAutoNum type="arabicPeriod"/>
              <a:defRPr/>
            </a:pPr>
            <a:r>
              <a:rPr lang="zh-TW" altLang="zh-TW" sz="2000" dirty="0">
                <a:latin typeface="+mj-ea"/>
                <a:ea typeface="+mj-ea"/>
              </a:rPr>
              <a:t>個人基本資料表</a:t>
            </a:r>
            <a:r>
              <a:rPr lang="en-US" altLang="zh-TW" sz="2000" dirty="0">
                <a:latin typeface="+mj-ea"/>
                <a:ea typeface="+mj-ea"/>
              </a:rPr>
              <a:t>7</a:t>
            </a:r>
            <a:r>
              <a:rPr lang="zh-TW" altLang="zh-TW" sz="2000" dirty="0">
                <a:latin typeface="+mj-ea"/>
                <a:ea typeface="+mj-ea"/>
              </a:rPr>
              <a:t>教師資格表增</a:t>
            </a:r>
            <a:r>
              <a:rPr lang="zh-TW" altLang="zh-TW" sz="2000" dirty="0" smtClean="0">
                <a:latin typeface="+mj-ea"/>
                <a:ea typeface="+mj-ea"/>
              </a:rPr>
              <a:t>列</a:t>
            </a:r>
            <a:r>
              <a:rPr lang="en-US" altLang="zh-TW" sz="2000" dirty="0" smtClean="0">
                <a:latin typeface="+mj-ea"/>
                <a:ea typeface="+mj-ea"/>
              </a:rPr>
              <a:t>“</a:t>
            </a:r>
            <a:r>
              <a:rPr lang="zh-TW" altLang="zh-TW" sz="2000" dirty="0" smtClean="0">
                <a:latin typeface="+mj-ea"/>
                <a:ea typeface="+mj-ea"/>
              </a:rPr>
              <a:t>主要科目</a:t>
            </a:r>
            <a:r>
              <a:rPr lang="en-US" altLang="zh-TW" sz="2000" dirty="0" smtClean="0">
                <a:latin typeface="+mj-ea"/>
                <a:ea typeface="+mj-ea"/>
              </a:rPr>
              <a:t>”</a:t>
            </a:r>
            <a:r>
              <a:rPr lang="zh-TW" altLang="zh-TW" sz="2000" dirty="0" smtClean="0">
                <a:latin typeface="+mj-ea"/>
                <a:ea typeface="+mj-ea"/>
              </a:rPr>
              <a:t>核</a:t>
            </a:r>
            <a:r>
              <a:rPr lang="zh-TW" altLang="zh-TW" sz="2000" dirty="0">
                <a:latin typeface="+mj-ea"/>
                <a:ea typeface="+mj-ea"/>
              </a:rPr>
              <a:t>取欄位</a:t>
            </a:r>
            <a:r>
              <a:rPr lang="zh-TW" altLang="zh-TW" sz="2000" dirty="0" smtClean="0">
                <a:latin typeface="+mj-ea"/>
                <a:ea typeface="+mj-ea"/>
              </a:rPr>
              <a:t>，</a:t>
            </a:r>
            <a:r>
              <a:rPr lang="zh-TW" altLang="en-US" sz="2000" dirty="0" smtClean="0">
                <a:latin typeface="+mj-ea"/>
                <a:ea typeface="+mj-ea"/>
              </a:rPr>
              <a:t>且</a:t>
            </a:r>
            <a:r>
              <a:rPr lang="zh-TW" altLang="zh-TW" sz="2000" dirty="0" smtClean="0">
                <a:latin typeface="+mj-ea"/>
                <a:ea typeface="+mj-ea"/>
              </a:rPr>
              <a:t>檢</a:t>
            </a:r>
            <a:r>
              <a:rPr lang="zh-TW" altLang="zh-TW" sz="2000" dirty="0">
                <a:latin typeface="+mj-ea"/>
                <a:ea typeface="+mj-ea"/>
              </a:rPr>
              <a:t>誤</a:t>
            </a:r>
            <a:r>
              <a:rPr lang="zh-TW" altLang="zh-TW" sz="2000" dirty="0" smtClean="0">
                <a:latin typeface="+mj-ea"/>
                <a:ea typeface="+mj-ea"/>
              </a:rPr>
              <a:t>增加</a:t>
            </a:r>
            <a:r>
              <a:rPr lang="zh-TW" altLang="en-US" sz="2000" dirty="0" smtClean="0">
                <a:latin typeface="+mj-ea"/>
                <a:ea typeface="+mj-ea"/>
              </a:rPr>
              <a:t>未選擇</a:t>
            </a:r>
            <a:r>
              <a:rPr lang="zh-TW" altLang="zh-TW" sz="2000" dirty="0" smtClean="0">
                <a:latin typeface="+mj-ea"/>
                <a:ea typeface="+mj-ea"/>
              </a:rPr>
              <a:t>主要科目</a:t>
            </a:r>
            <a:r>
              <a:rPr lang="zh-TW" altLang="en-US" sz="2000" dirty="0" smtClean="0">
                <a:latin typeface="+mj-ea"/>
                <a:ea typeface="+mj-ea"/>
              </a:rPr>
              <a:t>將</a:t>
            </a:r>
            <a:r>
              <a:rPr lang="zh-TW" altLang="zh-TW" sz="2000" dirty="0" smtClean="0">
                <a:latin typeface="+mj-ea"/>
                <a:ea typeface="+mj-ea"/>
              </a:rPr>
              <a:t>列入</a:t>
            </a:r>
            <a:r>
              <a:rPr lang="zh-TW" altLang="zh-TW" sz="2000" dirty="0">
                <a:latin typeface="+mj-ea"/>
                <a:ea typeface="+mj-ea"/>
              </a:rPr>
              <a:t>警告</a:t>
            </a:r>
            <a:r>
              <a:rPr lang="en-US" altLang="zh-TW" sz="2000" dirty="0">
                <a:latin typeface="+mj-ea"/>
                <a:ea typeface="+mj-ea"/>
              </a:rPr>
              <a:t>(S)</a:t>
            </a:r>
            <a:r>
              <a:rPr lang="zh-TW" altLang="zh-TW" sz="2000" dirty="0">
                <a:latin typeface="+mj-ea"/>
                <a:ea typeface="+mj-ea"/>
              </a:rPr>
              <a:t>類。</a:t>
            </a:r>
            <a:endParaRPr lang="zh-TW" altLang="zh-TW" sz="2000" dirty="0" smtClean="0">
              <a:latin typeface="+mj-ea"/>
              <a:ea typeface="+mj-ea"/>
            </a:endParaRPr>
          </a:p>
          <a:p>
            <a:pPr marL="914400" lvl="1" indent="-457200">
              <a:spcBef>
                <a:spcPts val="600"/>
              </a:spcBef>
              <a:buFont typeface="+mj-lt"/>
              <a:buAutoNum type="arabicPeriod"/>
              <a:defRPr/>
            </a:pPr>
            <a:r>
              <a:rPr lang="zh-TW" altLang="zh-TW" sz="2000" dirty="0" smtClean="0">
                <a:latin typeface="+mj-ea"/>
                <a:ea typeface="+mj-ea"/>
              </a:rPr>
              <a:t>新增</a:t>
            </a:r>
            <a:r>
              <a:rPr lang="zh-TW" altLang="en-US" sz="2000" dirty="0" smtClean="0">
                <a:latin typeface="+mj-ea"/>
                <a:ea typeface="+mj-ea"/>
              </a:rPr>
              <a:t>表</a:t>
            </a:r>
            <a:r>
              <a:rPr lang="en-US" altLang="zh-TW" sz="2000" dirty="0" smtClean="0">
                <a:latin typeface="+mj-ea"/>
                <a:ea typeface="+mj-ea"/>
              </a:rPr>
              <a:t>2</a:t>
            </a:r>
            <a:r>
              <a:rPr lang="zh-TW" altLang="en-US" sz="2000" dirty="0" smtClean="0">
                <a:latin typeface="+mj-ea"/>
                <a:ea typeface="+mj-ea"/>
              </a:rPr>
              <a:t>現職資料作業之</a:t>
            </a:r>
            <a:r>
              <a:rPr lang="zh-TW" altLang="zh-TW" sz="2000" dirty="0" smtClean="0">
                <a:latin typeface="+mj-ea"/>
                <a:ea typeface="+mj-ea"/>
              </a:rPr>
              <a:t>大批</a:t>
            </a:r>
            <a:r>
              <a:rPr lang="zh-TW" altLang="zh-TW" sz="2000" dirty="0">
                <a:latin typeface="+mj-ea"/>
                <a:ea typeface="+mj-ea"/>
              </a:rPr>
              <a:t>單位</a:t>
            </a:r>
            <a:r>
              <a:rPr lang="zh-TW" altLang="zh-TW" sz="2000" dirty="0" smtClean="0">
                <a:latin typeface="+mj-ea"/>
                <a:ea typeface="+mj-ea"/>
              </a:rPr>
              <a:t>移轉功能</a:t>
            </a:r>
            <a:r>
              <a:rPr lang="zh-TW" altLang="zh-TW" sz="2000" dirty="0">
                <a:latin typeface="+mj-ea"/>
                <a:ea typeface="+mj-ea"/>
              </a:rPr>
              <a:t>。</a:t>
            </a:r>
            <a:endParaRPr lang="zh-TW" altLang="zh-TW" sz="2000" dirty="0" smtClean="0">
              <a:latin typeface="+mj-ea"/>
              <a:ea typeface="+mj-ea"/>
            </a:endParaRPr>
          </a:p>
          <a:p>
            <a:pPr marL="914400" lvl="1" indent="-457200">
              <a:spcBef>
                <a:spcPts val="600"/>
              </a:spcBef>
              <a:buFont typeface="+mj-lt"/>
              <a:buAutoNum type="arabicPeriod"/>
              <a:defRPr/>
            </a:pPr>
            <a:r>
              <a:rPr lang="zh-TW" altLang="zh-TW" sz="2000" dirty="0">
                <a:latin typeface="+mj-ea"/>
                <a:ea typeface="+mj-ea"/>
              </a:rPr>
              <a:t>「主計人員個人資料匯出</a:t>
            </a:r>
            <a:r>
              <a:rPr lang="zh-TW" altLang="zh-TW" sz="2000" dirty="0" smtClean="0">
                <a:latin typeface="+mj-ea"/>
                <a:ea typeface="+mj-ea"/>
              </a:rPr>
              <a:t>」</a:t>
            </a:r>
            <a:r>
              <a:rPr lang="zh-TW" altLang="en-US" sz="2000" dirty="0" smtClean="0">
                <a:latin typeface="+mj-ea"/>
                <a:ea typeface="+mj-ea"/>
              </a:rPr>
              <a:t>作業</a:t>
            </a:r>
            <a:r>
              <a:rPr lang="zh-TW" altLang="zh-TW" sz="2000" dirty="0" smtClean="0">
                <a:latin typeface="+mj-ea"/>
                <a:ea typeface="+mj-ea"/>
              </a:rPr>
              <a:t>增加</a:t>
            </a:r>
            <a:r>
              <a:rPr lang="zh-TW" altLang="en-US" sz="2000" dirty="0" smtClean="0">
                <a:latin typeface="+mj-ea"/>
                <a:ea typeface="+mj-ea"/>
              </a:rPr>
              <a:t>納入</a:t>
            </a:r>
            <a:r>
              <a:rPr lang="zh-TW" altLang="zh-TW" sz="2000" dirty="0" smtClean="0">
                <a:latin typeface="+mj-ea"/>
                <a:ea typeface="+mj-ea"/>
              </a:rPr>
              <a:t>排程</a:t>
            </a:r>
            <a:r>
              <a:rPr lang="zh-TW" altLang="en-US" sz="2000" dirty="0" smtClean="0">
                <a:latin typeface="+mj-ea"/>
                <a:ea typeface="+mj-ea"/>
              </a:rPr>
              <a:t>功能</a:t>
            </a:r>
            <a:r>
              <a:rPr lang="zh-TW" altLang="zh-TW" sz="2000" dirty="0" smtClean="0">
                <a:latin typeface="+mj-ea"/>
                <a:ea typeface="+mj-ea"/>
              </a:rPr>
              <a:t>。</a:t>
            </a:r>
          </a:p>
        </p:txBody>
      </p:sp>
      <p:sp>
        <p:nvSpPr>
          <p:cNvPr id="5"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latin typeface="+mj-lt"/>
                <a:ea typeface="+mj-ea"/>
                <a:cs typeface="+mj-cs"/>
              </a:rPr>
              <a:t>各系統增修功能說明</a:t>
            </a:r>
          </a:p>
        </p:txBody>
      </p:sp>
      <p:pic>
        <p:nvPicPr>
          <p:cNvPr id="6" name="Picture 2"/>
          <p:cNvPicPr>
            <a:picLocks noChangeAspect="1" noChangeArrowheads="1"/>
          </p:cNvPicPr>
          <p:nvPr/>
        </p:nvPicPr>
        <p:blipFill>
          <a:blip r:embed="rId4"/>
          <a:srcRect/>
          <a:stretch>
            <a:fillRect/>
          </a:stretch>
        </p:blipFill>
        <p:spPr bwMode="auto">
          <a:xfrm>
            <a:off x="6032500" y="411163"/>
            <a:ext cx="3457575" cy="6143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1666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字方塊 6"/>
          <p:cNvSpPr txBox="1">
            <a:spLocks noChangeArrowheads="1"/>
          </p:cNvSpPr>
          <p:nvPr/>
        </p:nvSpPr>
        <p:spPr bwMode="auto">
          <a:xfrm>
            <a:off x="6931025" y="169863"/>
            <a:ext cx="270827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任免遷調</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6" name="AutoShape 52"/>
          <p:cNvSpPr>
            <a:spLocks noChangeArrowheads="1"/>
          </p:cNvSpPr>
          <p:nvPr/>
        </p:nvSpPr>
        <p:spPr bwMode="gray">
          <a:xfrm rot="10800000">
            <a:off x="5889104" y="1575958"/>
            <a:ext cx="3816871" cy="504825"/>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p>
            <a:pPr algn="ctr">
              <a:defRPr/>
            </a:pPr>
            <a:r>
              <a:rPr lang="zh-TW" altLang="en-US" b="1" dirty="0" smtClean="0">
                <a:solidFill>
                  <a:schemeClr val="bg1"/>
                </a:solidFill>
                <a:latin typeface="標楷體" pitchFamily="65" charset="-120"/>
                <a:ea typeface="標楷體" pitchFamily="65" charset="-120"/>
              </a:rPr>
              <a:t>任免</a:t>
            </a:r>
            <a:r>
              <a:rPr lang="zh-TW" altLang="en-US" b="1" dirty="0">
                <a:solidFill>
                  <a:schemeClr val="bg1"/>
                </a:solidFill>
                <a:latin typeface="標楷體" pitchFamily="65" charset="-120"/>
                <a:ea typeface="標楷體" pitchFamily="65" charset="-120"/>
              </a:rPr>
              <a:t>令</a:t>
            </a:r>
            <a:r>
              <a:rPr lang="en-US" altLang="zh-TW" b="1" dirty="0">
                <a:solidFill>
                  <a:schemeClr val="bg1"/>
                </a:solidFill>
                <a:latin typeface="標楷體" pitchFamily="65" charset="-120"/>
                <a:ea typeface="標楷體" pitchFamily="65" charset="-120"/>
              </a:rPr>
              <a:t>(</a:t>
            </a:r>
            <a:r>
              <a:rPr lang="zh-TW" altLang="en-US" b="1" dirty="0">
                <a:solidFill>
                  <a:schemeClr val="bg1"/>
                </a:solidFill>
                <a:latin typeface="標楷體" pitchFamily="65" charset="-120"/>
                <a:ea typeface="標楷體" pitchFamily="65" charset="-120"/>
              </a:rPr>
              <a:t>函</a:t>
            </a:r>
            <a:r>
              <a:rPr lang="en-US" altLang="zh-TW" b="1" dirty="0">
                <a:solidFill>
                  <a:schemeClr val="bg1"/>
                </a:solidFill>
                <a:latin typeface="標楷體" pitchFamily="65" charset="-120"/>
                <a:ea typeface="標楷體" pitchFamily="65" charset="-120"/>
              </a:rPr>
              <a:t>)</a:t>
            </a:r>
            <a:r>
              <a:rPr lang="zh-TW" altLang="en-US" b="1" dirty="0">
                <a:solidFill>
                  <a:schemeClr val="bg1"/>
                </a:solidFill>
                <a:latin typeface="標楷體" pitchFamily="65" charset="-120"/>
                <a:ea typeface="標楷體" pitchFamily="65" charset="-120"/>
              </a:rPr>
              <a:t>案件維護作業</a:t>
            </a:r>
            <a:endParaRPr lang="zh-TW" altLang="zh-TW" b="1" dirty="0">
              <a:solidFill>
                <a:schemeClr val="bg1"/>
              </a:solidFill>
              <a:latin typeface="標楷體" pitchFamily="65" charset="-120"/>
              <a:ea typeface="標楷體" pitchFamily="65" charset="-120"/>
            </a:endParaRPr>
          </a:p>
        </p:txBody>
      </p:sp>
      <p:pic>
        <p:nvPicPr>
          <p:cNvPr id="153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80" y="2024063"/>
            <a:ext cx="30670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982116" y="2452849"/>
            <a:ext cx="4805840" cy="400110"/>
          </a:xfrm>
          <a:prstGeom prst="rect">
            <a:avLst/>
          </a:prstGeom>
        </p:spPr>
        <p:txBody>
          <a:bodyPr wrap="square">
            <a:spAutoFit/>
          </a:bodyPr>
          <a:lstStyle/>
          <a:p>
            <a:pPr marL="355600" indent="-355600">
              <a:defRPr/>
            </a:pPr>
            <a:r>
              <a:rPr lang="zh-TW" altLang="zh-TW" sz="2000" dirty="0" smtClean="0">
                <a:latin typeface="+mn-ea"/>
                <a:ea typeface="+mn-ea"/>
              </a:rPr>
              <a:t>針對機關為</a:t>
            </a:r>
            <a:r>
              <a:rPr lang="en-US" altLang="zh-TW" sz="2000" dirty="0" smtClean="0">
                <a:latin typeface="+mn-ea"/>
                <a:ea typeface="+mn-ea"/>
              </a:rPr>
              <a:t>1</a:t>
            </a:r>
            <a:r>
              <a:rPr lang="zh-TW" altLang="zh-TW" sz="2000" dirty="0" smtClean="0">
                <a:latin typeface="+mn-ea"/>
                <a:ea typeface="+mn-ea"/>
              </a:rPr>
              <a:t>級與</a:t>
            </a:r>
            <a:r>
              <a:rPr lang="en-US" altLang="zh-TW" sz="2000" dirty="0" smtClean="0">
                <a:latin typeface="+mn-ea"/>
                <a:ea typeface="+mn-ea"/>
              </a:rPr>
              <a:t>2</a:t>
            </a:r>
            <a:r>
              <a:rPr lang="zh-TW" altLang="zh-TW" sz="2000" dirty="0" smtClean="0">
                <a:latin typeface="+mn-ea"/>
                <a:ea typeface="+mn-ea"/>
              </a:rPr>
              <a:t>級機關，隱藏報送按鈕</a:t>
            </a:r>
            <a:endParaRPr lang="zh-TW" altLang="en-US" sz="2000" dirty="0">
              <a:latin typeface="+mn-ea"/>
              <a:ea typeface="+mn-ea"/>
            </a:endParaRPr>
          </a:p>
        </p:txBody>
      </p:sp>
      <p:pic>
        <p:nvPicPr>
          <p:cNvPr id="1536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2925762"/>
            <a:ext cx="82978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556" y="4864263"/>
            <a:ext cx="8280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雲朵形 14"/>
          <p:cNvSpPr/>
          <p:nvPr/>
        </p:nvSpPr>
        <p:spPr>
          <a:xfrm>
            <a:off x="5159661" y="4149080"/>
            <a:ext cx="3969803" cy="935038"/>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55600" indent="-355600">
              <a:defRPr/>
            </a:pPr>
            <a:r>
              <a:rPr lang="zh-TW" altLang="en-US" sz="2000" dirty="0">
                <a:solidFill>
                  <a:srgbClr val="FF0000"/>
                </a:solidFill>
                <a:latin typeface="+mn-ea"/>
              </a:rPr>
              <a:t>依據不同機關控管</a:t>
            </a:r>
            <a:r>
              <a:rPr lang="zh-TW" altLang="zh-TW" sz="2000" dirty="0">
                <a:solidFill>
                  <a:srgbClr val="FF0000"/>
                </a:solidFill>
                <a:latin typeface="+mn-ea"/>
              </a:rPr>
              <a:t>報送按鈕</a:t>
            </a:r>
            <a:r>
              <a:rPr lang="zh-TW" altLang="en-US" sz="2000" dirty="0">
                <a:solidFill>
                  <a:srgbClr val="FF0000"/>
                </a:solidFill>
                <a:latin typeface="+mn-ea"/>
              </a:rPr>
              <a:t>的顯示與否</a:t>
            </a:r>
          </a:p>
        </p:txBody>
      </p:sp>
      <p:sp>
        <p:nvSpPr>
          <p:cNvPr id="11" name="Rectangle 6"/>
          <p:cNvSpPr>
            <a:spLocks noChangeArrowheads="1"/>
          </p:cNvSpPr>
          <p:nvPr/>
        </p:nvSpPr>
        <p:spPr bwMode="auto">
          <a:xfrm>
            <a:off x="126667" y="13970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
        <p:nvSpPr>
          <p:cNvPr id="12" name="矩形 11"/>
          <p:cNvSpPr/>
          <p:nvPr/>
        </p:nvSpPr>
        <p:spPr>
          <a:xfrm>
            <a:off x="290040" y="997375"/>
            <a:ext cx="8856984" cy="830997"/>
          </a:xfrm>
          <a:prstGeom prst="rect">
            <a:avLst/>
          </a:prstGeom>
        </p:spPr>
        <p:txBody>
          <a:bodyPr wrap="square">
            <a:spAutoFit/>
          </a:bodyPr>
          <a:lstStyle/>
          <a:p>
            <a:pPr>
              <a:spcBef>
                <a:spcPts val="0"/>
              </a:spcBef>
              <a:spcAft>
                <a:spcPts val="0"/>
              </a:spcAft>
            </a:pPr>
            <a:r>
              <a:rPr lang="zh-TW" altLang="zh-TW" dirty="0" smtClean="0">
                <a:latin typeface="+mn-ea"/>
                <a:ea typeface="+mn-ea"/>
              </a:rPr>
              <a:t>各</a:t>
            </a:r>
            <a:r>
              <a:rPr lang="zh-TW" altLang="zh-TW" dirty="0">
                <a:latin typeface="+mn-ea"/>
                <a:ea typeface="+mn-ea"/>
              </a:rPr>
              <a:t>系統所有層轉</a:t>
            </a:r>
            <a:r>
              <a:rPr lang="en-US" altLang="zh-TW" dirty="0">
                <a:latin typeface="+mn-ea"/>
                <a:ea typeface="+mn-ea"/>
              </a:rPr>
              <a:t>/</a:t>
            </a:r>
            <a:r>
              <a:rPr lang="zh-TW" altLang="zh-TW" dirty="0">
                <a:latin typeface="+mn-ea"/>
                <a:ea typeface="+mn-ea"/>
              </a:rPr>
              <a:t>核定作業之調整，需加以整合，無所屬</a:t>
            </a:r>
            <a:r>
              <a:rPr lang="zh-TW" altLang="zh-TW" dirty="0" smtClean="0">
                <a:latin typeface="+mn-ea"/>
                <a:ea typeface="+mn-ea"/>
              </a:rPr>
              <a:t>機關</a:t>
            </a:r>
            <a:endParaRPr lang="en-US" altLang="zh-TW" dirty="0" smtClean="0">
              <a:latin typeface="+mn-ea"/>
              <a:ea typeface="+mn-ea"/>
            </a:endParaRPr>
          </a:p>
          <a:p>
            <a:pPr>
              <a:spcBef>
                <a:spcPts val="0"/>
              </a:spcBef>
              <a:spcAft>
                <a:spcPts val="0"/>
              </a:spcAft>
            </a:pPr>
            <a:r>
              <a:rPr lang="zh-TW" altLang="zh-TW" dirty="0" smtClean="0">
                <a:latin typeface="+mn-ea"/>
                <a:ea typeface="+mn-ea"/>
              </a:rPr>
              <a:t>之</a:t>
            </a:r>
            <a:r>
              <a:rPr lang="zh-TW" altLang="zh-TW" dirty="0">
                <a:latin typeface="+mn-ea"/>
                <a:ea typeface="+mn-ea"/>
              </a:rPr>
              <a:t>中央皆需要調整，以減化作業</a:t>
            </a:r>
            <a:r>
              <a:rPr lang="zh-TW" altLang="zh-TW" dirty="0" smtClean="0">
                <a:latin typeface="+mn-ea"/>
                <a:ea typeface="+mn-ea"/>
              </a:rPr>
              <a:t>。</a:t>
            </a:r>
            <a:endParaRPr lang="en-US" altLang="zh-TW" dirty="0" smtClean="0">
              <a:latin typeface="+mn-ea"/>
              <a:ea typeface="+mn-ea"/>
            </a:endParaRPr>
          </a:p>
        </p:txBody>
      </p:sp>
    </p:spTree>
    <p:extLst>
      <p:ext uri="{BB962C8B-B14F-4D97-AF65-F5344CB8AC3E}">
        <p14:creationId xmlns:p14="http://schemas.microsoft.com/office/powerpoint/2010/main" val="2652088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字方塊 6"/>
          <p:cNvSpPr txBox="1">
            <a:spLocks noChangeArrowheads="1"/>
          </p:cNvSpPr>
          <p:nvPr/>
        </p:nvSpPr>
        <p:spPr bwMode="auto">
          <a:xfrm>
            <a:off x="6931025" y="169863"/>
            <a:ext cx="270827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任免遷調</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6" name="AutoShape 52"/>
          <p:cNvSpPr>
            <a:spLocks noChangeArrowheads="1"/>
          </p:cNvSpPr>
          <p:nvPr/>
        </p:nvSpPr>
        <p:spPr bwMode="gray">
          <a:xfrm rot="10800000">
            <a:off x="5816599" y="1114996"/>
            <a:ext cx="3241675" cy="504825"/>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p>
            <a:pPr algn="ctr">
              <a:defRPr/>
            </a:pPr>
            <a:r>
              <a:rPr lang="zh-TW" altLang="en-US" b="1" dirty="0">
                <a:solidFill>
                  <a:schemeClr val="bg1"/>
                </a:solidFill>
                <a:latin typeface="標楷體" pitchFamily="65" charset="-120"/>
                <a:ea typeface="標楷體" pitchFamily="65" charset="-120"/>
              </a:rPr>
              <a:t>升官等人員資料維護</a:t>
            </a:r>
            <a:endParaRPr lang="zh-TW" altLang="zh-TW" b="1" dirty="0">
              <a:solidFill>
                <a:schemeClr val="bg1"/>
              </a:solidFill>
              <a:latin typeface="標楷體" pitchFamily="65" charset="-120"/>
              <a:ea typeface="標楷體" pitchFamily="65" charset="-120"/>
            </a:endParaRPr>
          </a:p>
        </p:txBody>
      </p:sp>
      <p:pic>
        <p:nvPicPr>
          <p:cNvPr id="1639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4270375"/>
            <a:ext cx="80772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2192338"/>
            <a:ext cx="80867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雲朵形 10"/>
          <p:cNvSpPr/>
          <p:nvPr/>
        </p:nvSpPr>
        <p:spPr>
          <a:xfrm>
            <a:off x="5168900" y="3573463"/>
            <a:ext cx="4537075" cy="935037"/>
          </a:xfrm>
          <a:prstGeom prst="cloud">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55600" indent="-355600">
              <a:defRPr/>
            </a:pPr>
            <a:r>
              <a:rPr lang="zh-TW" altLang="en-US" sz="2000" dirty="0">
                <a:solidFill>
                  <a:srgbClr val="FF0000"/>
                </a:solidFill>
                <a:latin typeface="+mn-ea"/>
              </a:rPr>
              <a:t>依據不同機關控管</a:t>
            </a:r>
            <a:r>
              <a:rPr lang="zh-TW" altLang="zh-TW" sz="2000" dirty="0">
                <a:solidFill>
                  <a:srgbClr val="FF0000"/>
                </a:solidFill>
                <a:latin typeface="+mn-ea"/>
              </a:rPr>
              <a:t>報送按鈕</a:t>
            </a:r>
            <a:r>
              <a:rPr lang="zh-TW" altLang="en-US" sz="2000" dirty="0">
                <a:solidFill>
                  <a:srgbClr val="FF0000"/>
                </a:solidFill>
                <a:latin typeface="+mn-ea"/>
              </a:rPr>
              <a:t>的顯示與否</a:t>
            </a:r>
          </a:p>
        </p:txBody>
      </p:sp>
      <p:pic>
        <p:nvPicPr>
          <p:cNvPr id="1639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 y="1096963"/>
            <a:ext cx="39909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200472" y="109538"/>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Tree>
    <p:extLst>
      <p:ext uri="{BB962C8B-B14F-4D97-AF65-F5344CB8AC3E}">
        <p14:creationId xmlns:p14="http://schemas.microsoft.com/office/powerpoint/2010/main" val="1827659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0" y="3798888"/>
            <a:ext cx="7285038"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628775"/>
            <a:ext cx="54864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497013" y="2016125"/>
            <a:ext cx="503237" cy="260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2" name="矩形 2"/>
          <p:cNvSpPr>
            <a:spLocks noChangeArrowheads="1"/>
          </p:cNvSpPr>
          <p:nvPr/>
        </p:nvSpPr>
        <p:spPr bwMode="auto">
          <a:xfrm>
            <a:off x="5684838" y="1083247"/>
            <a:ext cx="4062412"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buClr>
                <a:schemeClr val="tx1"/>
              </a:buClr>
              <a:buFont typeface="Wingdings" panose="05000000000000000000" pitchFamily="2" charset="2"/>
              <a:buChar char="ü"/>
              <a:defRPr/>
            </a:pPr>
            <a:r>
              <a:rPr lang="zh-TW" altLang="zh-TW" sz="1800" b="1" dirty="0">
                <a:solidFill>
                  <a:srgbClr val="002060"/>
                </a:solidFill>
                <a:latin typeface="+mj-ea"/>
                <a:ea typeface="+mj-ea"/>
              </a:rPr>
              <a:t>因應中央需求調整：各系統所有層轉</a:t>
            </a:r>
            <a:r>
              <a:rPr lang="en-US" altLang="zh-TW" sz="1800" b="1" dirty="0">
                <a:solidFill>
                  <a:srgbClr val="002060"/>
                </a:solidFill>
                <a:latin typeface="+mj-ea"/>
                <a:ea typeface="+mj-ea"/>
              </a:rPr>
              <a:t>/</a:t>
            </a:r>
            <a:r>
              <a:rPr lang="zh-TW" altLang="zh-TW" sz="1800" b="1" dirty="0">
                <a:solidFill>
                  <a:srgbClr val="002060"/>
                </a:solidFill>
                <a:latin typeface="+mj-ea"/>
                <a:ea typeface="+mj-ea"/>
              </a:rPr>
              <a:t>核定作業之調整，需加以整合，無所屬機關之中央皆需要調整，以減化作業</a:t>
            </a:r>
            <a:r>
              <a:rPr lang="zh-TW" altLang="zh-TW" sz="1800" b="1" dirty="0" smtClean="0">
                <a:solidFill>
                  <a:srgbClr val="002060"/>
                </a:solidFill>
                <a:latin typeface="+mj-ea"/>
                <a:ea typeface="+mj-ea"/>
              </a:rPr>
              <a:t>。</a:t>
            </a:r>
            <a:endParaRPr lang="en-US" altLang="zh-TW" sz="1800" b="1" dirty="0" smtClean="0">
              <a:solidFill>
                <a:srgbClr val="002060"/>
              </a:solidFill>
              <a:latin typeface="+mn-ea"/>
              <a:ea typeface="+mn-ea"/>
            </a:endParaRPr>
          </a:p>
        </p:txBody>
      </p:sp>
      <p:sp>
        <p:nvSpPr>
          <p:cNvPr id="16" name="AutoShape 52"/>
          <p:cNvSpPr>
            <a:spLocks noChangeArrowheads="1"/>
          </p:cNvSpPr>
          <p:nvPr/>
        </p:nvSpPr>
        <p:spPr bwMode="gray">
          <a:xfrm rot="10800000">
            <a:off x="1208088" y="2565400"/>
            <a:ext cx="4403725" cy="64770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所屬機關有</a:t>
            </a:r>
            <a:r>
              <a:rPr lang="en-US" altLang="zh-TW" sz="2400" b="1">
                <a:solidFill>
                  <a:schemeClr val="bg1"/>
                </a:solidFill>
                <a:latin typeface="標楷體" pitchFamily="65" charset="-120"/>
              </a:rPr>
              <a:t>『</a:t>
            </a:r>
            <a:r>
              <a:rPr lang="zh-TW" altLang="en-US" sz="2400" b="1">
                <a:solidFill>
                  <a:schemeClr val="bg1"/>
                </a:solidFill>
                <a:latin typeface="標楷體" pitchFamily="65" charset="-120"/>
              </a:rPr>
              <a:t>報送</a:t>
            </a:r>
            <a:r>
              <a:rPr lang="en-US" altLang="zh-TW" sz="2400" b="1">
                <a:solidFill>
                  <a:schemeClr val="bg1"/>
                </a:solidFill>
                <a:latin typeface="標楷體" pitchFamily="65" charset="-120"/>
              </a:rPr>
              <a:t>(</a:t>
            </a:r>
            <a:r>
              <a:rPr lang="zh-TW" altLang="en-US" sz="2400" b="1">
                <a:solidFill>
                  <a:schemeClr val="bg1"/>
                </a:solidFill>
                <a:latin typeface="標楷體" pitchFamily="65" charset="-120"/>
              </a:rPr>
              <a:t>層轉</a:t>
            </a:r>
            <a:r>
              <a:rPr lang="en-US" altLang="zh-TW" sz="2400" b="1">
                <a:solidFill>
                  <a:schemeClr val="bg1"/>
                </a:solidFill>
                <a:latin typeface="標楷體" pitchFamily="65" charset="-120"/>
              </a:rPr>
              <a:t>)』</a:t>
            </a:r>
            <a:r>
              <a:rPr lang="zh-TW" altLang="en-US" sz="2400" b="1">
                <a:solidFill>
                  <a:schemeClr val="bg1"/>
                </a:solidFill>
                <a:latin typeface="標楷體" pitchFamily="65" charset="-120"/>
              </a:rPr>
              <a:t>按鈕</a:t>
            </a:r>
            <a:endParaRPr lang="en-US" altLang="zh-TW" sz="2400" b="1">
              <a:solidFill>
                <a:schemeClr val="bg1"/>
              </a:solidFill>
              <a:latin typeface="標楷體" pitchFamily="65" charset="-120"/>
            </a:endParaRPr>
          </a:p>
        </p:txBody>
      </p:sp>
      <p:sp>
        <p:nvSpPr>
          <p:cNvPr id="17" name="AutoShape 52"/>
          <p:cNvSpPr>
            <a:spLocks noChangeArrowheads="1"/>
          </p:cNvSpPr>
          <p:nvPr/>
        </p:nvSpPr>
        <p:spPr bwMode="gray">
          <a:xfrm rot="10800000">
            <a:off x="4479925" y="4730750"/>
            <a:ext cx="4537075" cy="58420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主管機關無</a:t>
            </a:r>
            <a:r>
              <a:rPr lang="en-US" altLang="zh-TW" sz="2400" b="1">
                <a:solidFill>
                  <a:schemeClr val="bg1"/>
                </a:solidFill>
                <a:latin typeface="標楷體" pitchFamily="65" charset="-120"/>
              </a:rPr>
              <a:t>『</a:t>
            </a:r>
            <a:r>
              <a:rPr lang="zh-TW" altLang="en-US" sz="2400" b="1">
                <a:solidFill>
                  <a:schemeClr val="bg1"/>
                </a:solidFill>
                <a:latin typeface="標楷體" pitchFamily="65" charset="-120"/>
              </a:rPr>
              <a:t>報送</a:t>
            </a:r>
            <a:r>
              <a:rPr lang="en-US" altLang="zh-TW" sz="2400" b="1">
                <a:solidFill>
                  <a:schemeClr val="bg1"/>
                </a:solidFill>
                <a:latin typeface="標楷體" pitchFamily="65" charset="-120"/>
              </a:rPr>
              <a:t>(</a:t>
            </a:r>
            <a:r>
              <a:rPr lang="zh-TW" altLang="en-US" sz="2400" b="1">
                <a:solidFill>
                  <a:schemeClr val="bg1"/>
                </a:solidFill>
                <a:latin typeface="標楷體" pitchFamily="65" charset="-120"/>
              </a:rPr>
              <a:t>層轉</a:t>
            </a:r>
            <a:r>
              <a:rPr lang="en-US" altLang="zh-TW" sz="2400" b="1">
                <a:solidFill>
                  <a:schemeClr val="bg1"/>
                </a:solidFill>
                <a:latin typeface="標楷體" pitchFamily="65" charset="-120"/>
              </a:rPr>
              <a:t>)』</a:t>
            </a:r>
            <a:r>
              <a:rPr lang="zh-TW" altLang="en-US" sz="2400" b="1">
                <a:solidFill>
                  <a:schemeClr val="bg1"/>
                </a:solidFill>
                <a:latin typeface="標楷體" pitchFamily="65" charset="-120"/>
              </a:rPr>
              <a:t>按鈕</a:t>
            </a:r>
            <a:endParaRPr lang="en-US" altLang="zh-TW" sz="2400" b="1">
              <a:solidFill>
                <a:schemeClr val="bg1"/>
              </a:solidFill>
              <a:latin typeface="標楷體" pitchFamily="65" charset="-120"/>
            </a:endParaRPr>
          </a:p>
        </p:txBody>
      </p:sp>
      <p:sp>
        <p:nvSpPr>
          <p:cNvPr id="18" name="文字方塊 7"/>
          <p:cNvSpPr txBox="1">
            <a:spLocks noChangeArrowheads="1"/>
          </p:cNvSpPr>
          <p:nvPr/>
        </p:nvSpPr>
        <p:spPr bwMode="auto">
          <a:xfrm>
            <a:off x="6912755" y="198437"/>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smtClean="0">
                <a:latin typeface="+mn-ea"/>
                <a:ea typeface="+mn-ea"/>
              </a:rPr>
              <a:t>組織編制</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19" name="矩形 18"/>
          <p:cNvSpPr/>
          <p:nvPr/>
        </p:nvSpPr>
        <p:spPr>
          <a:xfrm>
            <a:off x="8520113" y="3759200"/>
            <a:ext cx="754062" cy="260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4" name="Rectangle 6"/>
          <p:cNvSpPr>
            <a:spLocks noChangeArrowheads="1"/>
          </p:cNvSpPr>
          <p:nvPr/>
        </p:nvSpPr>
        <p:spPr bwMode="auto">
          <a:xfrm>
            <a:off x="128464" y="138112"/>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Tree>
    <p:extLst>
      <p:ext uri="{BB962C8B-B14F-4D97-AF65-F5344CB8AC3E}">
        <p14:creationId xmlns:p14="http://schemas.microsoft.com/office/powerpoint/2010/main" val="3643675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圖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315721"/>
            <a:ext cx="54864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3214688"/>
            <a:ext cx="54864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240338" y="1844359"/>
            <a:ext cx="396875" cy="142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2" name="矩形 2"/>
          <p:cNvSpPr>
            <a:spLocks noChangeArrowheads="1"/>
          </p:cNvSpPr>
          <p:nvPr/>
        </p:nvSpPr>
        <p:spPr bwMode="auto">
          <a:xfrm>
            <a:off x="5729288" y="1244284"/>
            <a:ext cx="40640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buClr>
                <a:schemeClr val="tx1"/>
              </a:buClr>
              <a:buFont typeface="Wingdings" panose="05000000000000000000" pitchFamily="2" charset="2"/>
              <a:buChar char="ü"/>
              <a:defRPr/>
            </a:pPr>
            <a:r>
              <a:rPr lang="zh-TW" altLang="zh-TW" sz="1800" b="1" dirty="0">
                <a:solidFill>
                  <a:srgbClr val="002060"/>
                </a:solidFill>
                <a:latin typeface="+mj-ea"/>
                <a:ea typeface="+mj-ea"/>
              </a:rPr>
              <a:t>因應中央需求調整：各系統所有層轉</a:t>
            </a:r>
            <a:r>
              <a:rPr lang="en-US" altLang="zh-TW" sz="1800" b="1" dirty="0">
                <a:solidFill>
                  <a:srgbClr val="002060"/>
                </a:solidFill>
                <a:latin typeface="+mj-ea"/>
                <a:ea typeface="+mj-ea"/>
              </a:rPr>
              <a:t>/</a:t>
            </a:r>
            <a:r>
              <a:rPr lang="zh-TW" altLang="zh-TW" sz="1800" b="1" dirty="0">
                <a:solidFill>
                  <a:srgbClr val="002060"/>
                </a:solidFill>
                <a:latin typeface="+mj-ea"/>
                <a:ea typeface="+mj-ea"/>
              </a:rPr>
              <a:t>核定作業之調整，需加以整合，無所屬機關之中央皆需要調整，以減化作業</a:t>
            </a:r>
            <a:r>
              <a:rPr lang="zh-TW" altLang="zh-TW" sz="1800" b="1" dirty="0" smtClean="0">
                <a:solidFill>
                  <a:srgbClr val="002060"/>
                </a:solidFill>
                <a:latin typeface="+mj-ea"/>
                <a:ea typeface="+mj-ea"/>
              </a:rPr>
              <a:t>。</a:t>
            </a:r>
            <a:endParaRPr lang="en-US" altLang="zh-TW" sz="1800" b="1" dirty="0" smtClean="0">
              <a:solidFill>
                <a:srgbClr val="002060"/>
              </a:solidFill>
              <a:latin typeface="+mn-ea"/>
              <a:ea typeface="+mn-ea"/>
            </a:endParaRPr>
          </a:p>
        </p:txBody>
      </p:sp>
      <p:sp>
        <p:nvSpPr>
          <p:cNvPr id="15" name="矩形 14"/>
          <p:cNvSpPr/>
          <p:nvPr/>
        </p:nvSpPr>
        <p:spPr>
          <a:xfrm>
            <a:off x="4632325" y="3620771"/>
            <a:ext cx="2697163" cy="142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16" name="AutoShape 52"/>
          <p:cNvSpPr>
            <a:spLocks noChangeArrowheads="1"/>
          </p:cNvSpPr>
          <p:nvPr/>
        </p:nvSpPr>
        <p:spPr bwMode="gray">
          <a:xfrm rot="10800000">
            <a:off x="273050" y="3327084"/>
            <a:ext cx="3887788" cy="730250"/>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非中央機關或主管機關，</a:t>
            </a:r>
            <a:endParaRPr lang="en-US" altLang="zh-TW" sz="2400" b="1">
              <a:solidFill>
                <a:schemeClr val="bg1"/>
              </a:solidFill>
              <a:latin typeface="標楷體" pitchFamily="65" charset="-120"/>
            </a:endParaRPr>
          </a:p>
          <a:p>
            <a:pPr algn="ctr" eaLnBrk="1" hangingPunct="1">
              <a:spcBef>
                <a:spcPct val="0"/>
              </a:spcBef>
              <a:buFontTx/>
              <a:buNone/>
            </a:pPr>
            <a:r>
              <a:rPr lang="zh-TW" altLang="en-US" sz="2400" b="1">
                <a:solidFill>
                  <a:schemeClr val="bg1"/>
                </a:solidFill>
                <a:latin typeface="標楷體" pitchFamily="65" charset="-120"/>
              </a:rPr>
              <a:t>則會出現</a:t>
            </a:r>
            <a:r>
              <a:rPr lang="en-US" altLang="zh-TW" sz="2400" b="1">
                <a:solidFill>
                  <a:schemeClr val="bg1"/>
                </a:solidFill>
                <a:latin typeface="標楷體" pitchFamily="65" charset="-120"/>
              </a:rPr>
              <a:t>『</a:t>
            </a:r>
            <a:r>
              <a:rPr lang="zh-TW" altLang="en-US" sz="2400" b="1">
                <a:solidFill>
                  <a:schemeClr val="bg1"/>
                </a:solidFill>
                <a:latin typeface="標楷體" pitchFamily="65" charset="-120"/>
              </a:rPr>
              <a:t>報送</a:t>
            </a:r>
            <a:r>
              <a:rPr lang="en-US" altLang="zh-TW" sz="2400" b="1">
                <a:solidFill>
                  <a:schemeClr val="bg1"/>
                </a:solidFill>
                <a:latin typeface="標楷體" pitchFamily="65" charset="-120"/>
              </a:rPr>
              <a:t>』</a:t>
            </a:r>
            <a:r>
              <a:rPr lang="zh-TW" altLang="en-US" sz="2400" b="1">
                <a:solidFill>
                  <a:schemeClr val="bg1"/>
                </a:solidFill>
                <a:latin typeface="標楷體" pitchFamily="65" charset="-120"/>
              </a:rPr>
              <a:t>按鈕</a:t>
            </a:r>
            <a:endParaRPr lang="en-US" altLang="zh-TW" sz="2400" b="1">
              <a:solidFill>
                <a:schemeClr val="bg1"/>
              </a:solidFill>
              <a:latin typeface="標楷體" pitchFamily="65" charset="-120"/>
            </a:endParaRPr>
          </a:p>
        </p:txBody>
      </p:sp>
      <p:sp>
        <p:nvSpPr>
          <p:cNvPr id="17" name="AutoShape 52"/>
          <p:cNvSpPr>
            <a:spLocks noChangeArrowheads="1"/>
          </p:cNvSpPr>
          <p:nvPr/>
        </p:nvSpPr>
        <p:spPr bwMode="gray">
          <a:xfrm rot="10800000">
            <a:off x="5421313" y="5060634"/>
            <a:ext cx="3816350" cy="585787"/>
          </a:xfrm>
          <a:prstGeom prst="roundRect">
            <a:avLst>
              <a:gd name="adj" fmla="val 50000"/>
            </a:avLst>
          </a:prstGeom>
          <a:solidFill>
            <a:srgbClr val="993300"/>
          </a:solidFill>
          <a:ln w="19050" algn="ctr">
            <a:solidFill>
              <a:schemeClr val="bg1"/>
            </a:solidFill>
            <a:round/>
            <a:headEnd/>
            <a:tailEnd/>
          </a:ln>
          <a:effectLst>
            <a:outerShdw dist="63500" dir="3187806" algn="ctr" rotWithShape="0">
              <a:schemeClr val="tx1">
                <a:alpha val="50000"/>
              </a:schemeClr>
            </a:outerShdw>
          </a:effectLst>
        </p:spPr>
        <p:txBody>
          <a:bodyPr rot="10800000" wrap="none" anchor="ctr"/>
          <a:lstStyle>
            <a:lvl1pPr eaLnBrk="0" hangingPunct="0">
              <a:spcBef>
                <a:spcPct val="20000"/>
              </a:spcBef>
              <a:buBlip>
                <a:blip r:embed="rId4"/>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5"/>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400" b="1">
                <a:solidFill>
                  <a:schemeClr val="bg1"/>
                </a:solidFill>
                <a:latin typeface="標楷體" pitchFamily="65" charset="-120"/>
              </a:rPr>
              <a:t>中央機關無</a:t>
            </a:r>
            <a:r>
              <a:rPr lang="en-US" altLang="zh-TW" sz="2400" b="1">
                <a:solidFill>
                  <a:schemeClr val="bg1"/>
                </a:solidFill>
                <a:latin typeface="標楷體" pitchFamily="65" charset="-120"/>
              </a:rPr>
              <a:t>『</a:t>
            </a:r>
            <a:r>
              <a:rPr lang="zh-TW" altLang="en-US" sz="2400" b="1">
                <a:solidFill>
                  <a:schemeClr val="bg1"/>
                </a:solidFill>
                <a:latin typeface="標楷體" pitchFamily="65" charset="-120"/>
              </a:rPr>
              <a:t>報送</a:t>
            </a:r>
            <a:r>
              <a:rPr lang="en-US" altLang="zh-TW" sz="2400" b="1">
                <a:solidFill>
                  <a:schemeClr val="bg1"/>
                </a:solidFill>
                <a:latin typeface="標楷體" pitchFamily="65" charset="-120"/>
              </a:rPr>
              <a:t>』</a:t>
            </a:r>
            <a:r>
              <a:rPr lang="zh-TW" altLang="en-US" sz="2400" b="1">
                <a:solidFill>
                  <a:schemeClr val="bg1"/>
                </a:solidFill>
                <a:latin typeface="標楷體" pitchFamily="65" charset="-120"/>
              </a:rPr>
              <a:t>按鈕</a:t>
            </a:r>
            <a:endParaRPr lang="en-US" altLang="zh-TW" sz="2400" b="1">
              <a:solidFill>
                <a:schemeClr val="bg1"/>
              </a:solidFill>
              <a:latin typeface="標楷體" pitchFamily="65" charset="-120"/>
            </a:endParaRPr>
          </a:p>
        </p:txBody>
      </p:sp>
      <p:sp>
        <p:nvSpPr>
          <p:cNvPr id="18" name="文字方塊 7"/>
          <p:cNvSpPr txBox="1">
            <a:spLocks noChangeArrowheads="1"/>
          </p:cNvSpPr>
          <p:nvPr/>
        </p:nvSpPr>
        <p:spPr bwMode="auto">
          <a:xfrm>
            <a:off x="6905625" y="406908"/>
            <a:ext cx="2879725"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en-US" sz="2800" dirty="0">
                <a:latin typeface="+mn-ea"/>
                <a:ea typeface="+mn-ea"/>
              </a:rPr>
              <a:t>獎懲作業</a:t>
            </a:r>
            <a:r>
              <a:rPr lang="zh-TW" altLang="zh-TW" sz="2800" dirty="0" smtClean="0">
                <a:latin typeface="+mn-ea"/>
                <a:ea typeface="+mn-ea"/>
              </a:rPr>
              <a:t>子系統</a:t>
            </a:r>
            <a:endParaRPr lang="zh-TW" altLang="zh-TW" sz="2000" dirty="0" smtClean="0">
              <a:latin typeface="標楷體" pitchFamily="65" charset="-120"/>
              <a:ea typeface="標楷體" pitchFamily="65" charset="-120"/>
            </a:endParaRPr>
          </a:p>
        </p:txBody>
      </p:sp>
      <p:sp>
        <p:nvSpPr>
          <p:cNvPr id="14" name="Rectangle 6"/>
          <p:cNvSpPr>
            <a:spLocks noChangeArrowheads="1"/>
          </p:cNvSpPr>
          <p:nvPr/>
        </p:nvSpPr>
        <p:spPr bwMode="auto">
          <a:xfrm>
            <a:off x="22225" y="130556"/>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kumimoji="1" sz="2400">
                <a:solidFill>
                  <a:schemeClr val="tx1"/>
                </a:solidFill>
                <a:latin typeface="Times New Roman" pitchFamily="18" charset="0"/>
                <a:ea typeface="新細明體" pitchFamily="18" charset="-120"/>
              </a:defRPr>
            </a:lvl1pPr>
            <a:lvl2pPr marL="742950" indent="-285750" algn="l" eaLnBrk="0" hangingPunct="0">
              <a:defRPr kumimoji="1" sz="2400">
                <a:solidFill>
                  <a:schemeClr val="tx1"/>
                </a:solidFill>
                <a:latin typeface="Times New Roman" pitchFamily="18" charset="0"/>
                <a:ea typeface="新細明體" pitchFamily="18" charset="-120"/>
              </a:defRPr>
            </a:lvl2pPr>
            <a:lvl3pPr marL="1143000" indent="-228600" algn="l" eaLnBrk="0" hangingPunct="0">
              <a:defRPr kumimoji="1" sz="2400">
                <a:solidFill>
                  <a:schemeClr val="tx1"/>
                </a:solidFill>
                <a:latin typeface="Times New Roman" pitchFamily="18" charset="0"/>
                <a:ea typeface="新細明體" pitchFamily="18" charset="-120"/>
              </a:defRPr>
            </a:lvl3pPr>
            <a:lvl4pPr marL="1600200" indent="-228600" algn="l" eaLnBrk="0" hangingPunct="0">
              <a:defRPr kumimoji="1" sz="2400">
                <a:solidFill>
                  <a:schemeClr val="tx1"/>
                </a:solidFill>
                <a:latin typeface="Times New Roman" pitchFamily="18" charset="0"/>
                <a:ea typeface="新細明體" pitchFamily="18" charset="-120"/>
              </a:defRPr>
            </a:lvl4pPr>
            <a:lvl5pPr marL="2057400" indent="-228600" algn="l"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r>
              <a:rPr lang="zh-TW" altLang="en-US" sz="3600" b="1" dirty="0">
                <a:latin typeface="微軟正黑體" pitchFamily="34" charset="-120"/>
                <a:ea typeface="微軟正黑體" pitchFamily="34" charset="-120"/>
              </a:rPr>
              <a:t>因應推動中央機關需求功能調整</a:t>
            </a:r>
          </a:p>
        </p:txBody>
      </p:sp>
    </p:spTree>
    <p:extLst>
      <p:ext uri="{BB962C8B-B14F-4D97-AF65-F5344CB8AC3E}">
        <p14:creationId xmlns:p14="http://schemas.microsoft.com/office/powerpoint/2010/main" val="744959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4098"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031875"/>
            <a:ext cx="54864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00025" y="1031875"/>
            <a:ext cx="5486400" cy="28289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pic>
        <p:nvPicPr>
          <p:cNvPr id="4100" name="圖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3278188"/>
            <a:ext cx="60261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969963" y="107950"/>
            <a:ext cx="7019925" cy="584200"/>
          </a:xfrm>
          <a:prstGeom prst="rect">
            <a:avLst/>
          </a:prstGeom>
          <a:noFill/>
          <a:ln>
            <a:noFill/>
          </a:ln>
          <a:extLst/>
        </p:spPr>
        <p:txBody>
          <a:bodyPr anchor="ctr"/>
          <a:lstStyle/>
          <a:p>
            <a:r>
              <a:rPr lang="zh-TW" altLang="en-US" sz="3600" b="1" dirty="0">
                <a:latin typeface="+mj-lt"/>
                <a:ea typeface="+mj-ea"/>
                <a:cs typeface="+mj-cs"/>
              </a:rPr>
              <a:t>各子系統增修功能</a:t>
            </a:r>
          </a:p>
        </p:txBody>
      </p:sp>
      <p:sp>
        <p:nvSpPr>
          <p:cNvPr id="20" name="文字方塊 7"/>
          <p:cNvSpPr txBox="1">
            <a:spLocks noChangeArrowheads="1"/>
          </p:cNvSpPr>
          <p:nvPr/>
        </p:nvSpPr>
        <p:spPr bwMode="auto">
          <a:xfrm>
            <a:off x="6248400" y="349250"/>
            <a:ext cx="3408363"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zh-TW" sz="2800" dirty="0" smtClean="0">
                <a:latin typeface="+mn-ea"/>
                <a:ea typeface="+mn-ea"/>
              </a:rPr>
              <a:t>個人基本資料子系統</a:t>
            </a:r>
            <a:endParaRPr lang="zh-TW" altLang="zh-TW" sz="2000" dirty="0" smtClean="0">
              <a:latin typeface="標楷體" pitchFamily="65" charset="-120"/>
              <a:ea typeface="標楷體" pitchFamily="65" charset="-120"/>
            </a:endParaRPr>
          </a:p>
        </p:txBody>
      </p:sp>
      <p:sp>
        <p:nvSpPr>
          <p:cNvPr id="4104" name="矩形 2"/>
          <p:cNvSpPr>
            <a:spLocks noChangeArrowheads="1"/>
          </p:cNvSpPr>
          <p:nvPr/>
        </p:nvSpPr>
        <p:spPr bwMode="auto">
          <a:xfrm>
            <a:off x="200025" y="4149725"/>
            <a:ext cx="3168650" cy="1255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6"/>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7"/>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buFontTx/>
              <a:buNone/>
            </a:pPr>
            <a:r>
              <a:rPr lang="en-US" altLang="zh-TW" sz="1800" b="1">
                <a:solidFill>
                  <a:srgbClr val="002060"/>
                </a:solidFill>
                <a:latin typeface="標楷體" pitchFamily="65" charset="-120"/>
              </a:rPr>
              <a:t>1.</a:t>
            </a:r>
            <a:r>
              <a:rPr lang="zh-TW" altLang="en-US" sz="1800" b="1">
                <a:solidFill>
                  <a:srgbClr val="002060"/>
                </a:solidFill>
                <a:latin typeface="標楷體" pitchFamily="65" charset="-120"/>
              </a:rPr>
              <a:t>於表七教師資格增列</a:t>
            </a:r>
            <a:r>
              <a:rPr lang="en-US" altLang="zh-TW" sz="1800" b="1">
                <a:solidFill>
                  <a:srgbClr val="002060"/>
                </a:solidFill>
                <a:latin typeface="標楷體" pitchFamily="65" charset="-120"/>
              </a:rPr>
              <a:t>"</a:t>
            </a:r>
            <a:r>
              <a:rPr lang="zh-TW" altLang="en-US" sz="1800" b="1">
                <a:solidFill>
                  <a:srgbClr val="002060"/>
                </a:solidFill>
                <a:latin typeface="標楷體" pitchFamily="65" charset="-120"/>
              </a:rPr>
              <a:t>主要科目</a:t>
            </a:r>
            <a:r>
              <a:rPr lang="en-US" altLang="zh-TW" sz="1800" b="1">
                <a:solidFill>
                  <a:srgbClr val="002060"/>
                </a:solidFill>
                <a:latin typeface="標楷體" pitchFamily="65" charset="-120"/>
              </a:rPr>
              <a:t>"</a:t>
            </a:r>
            <a:r>
              <a:rPr lang="zh-TW" altLang="en-US" sz="1800" b="1">
                <a:solidFill>
                  <a:srgbClr val="002060"/>
                </a:solidFill>
                <a:latin typeface="標楷體" pitchFamily="65" charset="-120"/>
              </a:rPr>
              <a:t>核取欄位。</a:t>
            </a:r>
          </a:p>
          <a:p>
            <a:pPr eaLnBrk="1" hangingPunct="1">
              <a:buFontTx/>
              <a:buNone/>
            </a:pPr>
            <a:r>
              <a:rPr lang="en-US" altLang="zh-TW" sz="1800" b="1">
                <a:solidFill>
                  <a:srgbClr val="002060"/>
                </a:solidFill>
                <a:latin typeface="標楷體" pitchFamily="65" charset="-120"/>
              </a:rPr>
              <a:t>2.</a:t>
            </a:r>
            <a:r>
              <a:rPr lang="zh-TW" altLang="en-US" sz="1800" b="1">
                <a:solidFill>
                  <a:srgbClr val="002060"/>
                </a:solidFill>
                <a:latin typeface="標楷體" pitchFamily="65" charset="-120"/>
              </a:rPr>
              <a:t>檢誤調整增加主要科目，列入</a:t>
            </a:r>
            <a:r>
              <a:rPr lang="en-US" altLang="zh-TW" sz="1800" b="1">
                <a:solidFill>
                  <a:srgbClr val="002060"/>
                </a:solidFill>
                <a:latin typeface="標楷體" pitchFamily="65" charset="-120"/>
              </a:rPr>
              <a:t>(S)</a:t>
            </a:r>
            <a:r>
              <a:rPr lang="zh-TW" altLang="en-US" sz="1800" b="1">
                <a:solidFill>
                  <a:srgbClr val="002060"/>
                </a:solidFill>
                <a:latin typeface="標楷體" pitchFamily="65" charset="-120"/>
              </a:rPr>
              <a:t>類。</a:t>
            </a:r>
            <a:endParaRPr lang="zh-TW" altLang="zh-TW" sz="1800" b="1">
              <a:solidFill>
                <a:srgbClr val="002060"/>
              </a:solidFill>
              <a:latin typeface="標楷體" pitchFamily="65" charset="-120"/>
            </a:endParaRPr>
          </a:p>
        </p:txBody>
      </p:sp>
      <p:sp>
        <p:nvSpPr>
          <p:cNvPr id="4" name="矩形 3"/>
          <p:cNvSpPr/>
          <p:nvPr/>
        </p:nvSpPr>
        <p:spPr>
          <a:xfrm>
            <a:off x="3630613" y="3278188"/>
            <a:ext cx="6026150" cy="34639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5" name="圓角矩形 24"/>
          <p:cNvSpPr/>
          <p:nvPr/>
        </p:nvSpPr>
        <p:spPr>
          <a:xfrm>
            <a:off x="2733675" y="2266950"/>
            <a:ext cx="503238" cy="35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6" name="圓角矩形 25"/>
          <p:cNvSpPr/>
          <p:nvPr/>
        </p:nvSpPr>
        <p:spPr>
          <a:xfrm>
            <a:off x="3638550" y="6338888"/>
            <a:ext cx="5851525" cy="330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Tree>
    <p:extLst>
      <p:ext uri="{BB962C8B-B14F-4D97-AF65-F5344CB8AC3E}">
        <p14:creationId xmlns:p14="http://schemas.microsoft.com/office/powerpoint/2010/main" val="14764938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nodeType="afterGroup">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3635375"/>
            <a:ext cx="46386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圖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75" y="933450"/>
            <a:ext cx="653732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933450"/>
            <a:ext cx="2781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969963" y="107950"/>
            <a:ext cx="701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zh-TW" altLang="en-US" sz="3600" b="1" dirty="0"/>
              <a:t>各子系統增修功能</a:t>
            </a:r>
          </a:p>
        </p:txBody>
      </p:sp>
      <p:sp>
        <p:nvSpPr>
          <p:cNvPr id="20" name="文字方塊 7"/>
          <p:cNvSpPr txBox="1">
            <a:spLocks noChangeArrowheads="1"/>
          </p:cNvSpPr>
          <p:nvPr/>
        </p:nvSpPr>
        <p:spPr bwMode="auto">
          <a:xfrm>
            <a:off x="6248400" y="349250"/>
            <a:ext cx="3408363" cy="523875"/>
          </a:xfrm>
          <a:prstGeom prst="rect">
            <a:avLst/>
          </a:prstGeom>
          <a:solidFill>
            <a:schemeClr val="bg1"/>
          </a:solidFill>
          <a:ln>
            <a:noFill/>
          </a:ln>
          <a:extLst/>
        </p:spPr>
        <p:txBody>
          <a:bodyPr>
            <a:spAutoFit/>
          </a:bodyPr>
          <a:lstStyle>
            <a:lvl1pPr marL="342900" indent="-342900"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marL="0" indent="0">
              <a:buClr>
                <a:srgbClr val="FF9900"/>
              </a:buClr>
              <a:defRPr/>
            </a:pPr>
            <a:r>
              <a:rPr lang="zh-TW" altLang="zh-TW" sz="2800" dirty="0" smtClean="0">
                <a:latin typeface="+mn-ea"/>
                <a:ea typeface="+mn-ea"/>
              </a:rPr>
              <a:t>個人基本資料子系統</a:t>
            </a:r>
            <a:endParaRPr lang="zh-TW" altLang="zh-TW" sz="2000" dirty="0" smtClean="0">
              <a:latin typeface="標楷體" pitchFamily="65" charset="-120"/>
              <a:ea typeface="標楷體" pitchFamily="65" charset="-120"/>
            </a:endParaRPr>
          </a:p>
        </p:txBody>
      </p:sp>
      <p:sp>
        <p:nvSpPr>
          <p:cNvPr id="13" name="雲朵形圖說文字 12"/>
          <p:cNvSpPr>
            <a:spLocks noChangeArrowheads="1"/>
          </p:cNvSpPr>
          <p:nvPr/>
        </p:nvSpPr>
        <p:spPr bwMode="auto">
          <a:xfrm>
            <a:off x="3336925" y="4221163"/>
            <a:ext cx="2695575" cy="1416050"/>
          </a:xfrm>
          <a:prstGeom prst="cloudCallout">
            <a:avLst>
              <a:gd name="adj1" fmla="val -64708"/>
              <a:gd name="adj2" fmla="val 52440"/>
            </a:avLst>
          </a:prstGeom>
          <a:solidFill>
            <a:schemeClr val="accent2"/>
          </a:solidFill>
          <a:ln w="9525" algn="ctr">
            <a:solidFill>
              <a:schemeClr val="tx1"/>
            </a:solidFill>
            <a:round/>
            <a:headEnd/>
            <a:tailEnd/>
          </a:ln>
        </p:spPr>
        <p:txBody>
          <a:bodyPr/>
          <a:lstStyle>
            <a:lvl1pPr eaLnBrk="0" hangingPunct="0">
              <a:spcBef>
                <a:spcPct val="20000"/>
              </a:spcBef>
              <a:buBlip>
                <a:blip r:embed="rId5"/>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6"/>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ct val="0"/>
              </a:spcBef>
              <a:buFontTx/>
              <a:buNone/>
            </a:pPr>
            <a:r>
              <a:rPr lang="zh-TW" altLang="en-US" sz="2000" b="1">
                <a:solidFill>
                  <a:schemeClr val="bg1"/>
                </a:solidFill>
                <a:latin typeface="標楷體" pitchFamily="65" charset="-120"/>
              </a:rPr>
              <a:t>變更表二現職服務單位及佔缺單位</a:t>
            </a:r>
          </a:p>
        </p:txBody>
      </p:sp>
      <p:sp>
        <p:nvSpPr>
          <p:cNvPr id="14" name="矩形 2"/>
          <p:cNvSpPr>
            <a:spLocks noChangeArrowheads="1"/>
          </p:cNvSpPr>
          <p:nvPr/>
        </p:nvSpPr>
        <p:spPr bwMode="auto">
          <a:xfrm>
            <a:off x="6283325" y="4440238"/>
            <a:ext cx="3338513" cy="977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Blip>
                <a:blip r:embed="rId5"/>
              </a:buBlip>
              <a:defRPr kumimoji="1" sz="3600">
                <a:solidFill>
                  <a:schemeClr val="tx1"/>
                </a:solidFill>
                <a:latin typeface="Times New Roman" pitchFamily="18" charset="0"/>
                <a:ea typeface="標楷體" pitchFamily="65" charset="-120"/>
              </a:defRPr>
            </a:lvl1pPr>
            <a:lvl2pPr marL="742950" indent="-285750" eaLnBrk="0" hangingPunct="0">
              <a:spcBef>
                <a:spcPct val="20000"/>
              </a:spcBef>
              <a:buBlip>
                <a:blip r:embed="rId6"/>
              </a:buBlip>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eaLnBrk="1" hangingPunct="1">
              <a:buFont typeface="Wingdings" panose="05000000000000000000" pitchFamily="2" charset="2"/>
              <a:buChar char="ü"/>
              <a:defRPr/>
            </a:pPr>
            <a:r>
              <a:rPr lang="zh-TW" altLang="en-US" sz="1800" b="1" dirty="0" smtClean="0">
                <a:solidFill>
                  <a:srgbClr val="002060"/>
                </a:solidFill>
                <a:latin typeface="標楷體" pitchFamily="65" charset="-120"/>
              </a:rPr>
              <a:t>新增「大批單位移轉作業」</a:t>
            </a:r>
            <a:endParaRPr lang="en-US" altLang="zh-TW" sz="1800" b="1" dirty="0" smtClean="0">
              <a:solidFill>
                <a:srgbClr val="002060"/>
              </a:solidFill>
              <a:latin typeface="標楷體" pitchFamily="65" charset="-120"/>
            </a:endParaRPr>
          </a:p>
          <a:p>
            <a:pPr marL="0" indent="0" eaLnBrk="1" hangingPunct="1">
              <a:buFontTx/>
              <a:buNone/>
              <a:defRPr/>
            </a:pPr>
            <a:r>
              <a:rPr lang="zh-TW" altLang="en-US" sz="1800" b="1" dirty="0" smtClean="0">
                <a:solidFill>
                  <a:srgbClr val="002060"/>
                </a:solidFill>
                <a:latin typeface="標楷體" pitchFamily="65" charset="-120"/>
              </a:rPr>
              <a:t>主要在於變更表二現職中的單位資料</a:t>
            </a:r>
            <a:endParaRPr lang="zh-TW" altLang="zh-TW" sz="1800" b="1" dirty="0">
              <a:solidFill>
                <a:srgbClr val="002060"/>
              </a:solidFill>
              <a:latin typeface="標楷體" pitchFamily="65" charset="-120"/>
            </a:endParaRPr>
          </a:p>
        </p:txBody>
      </p:sp>
      <p:sp>
        <p:nvSpPr>
          <p:cNvPr id="3" name="矩形 2"/>
          <p:cNvSpPr/>
          <p:nvPr/>
        </p:nvSpPr>
        <p:spPr>
          <a:xfrm>
            <a:off x="3368675" y="933450"/>
            <a:ext cx="6537325" cy="32877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4" name="圓角矩形 23"/>
          <p:cNvSpPr/>
          <p:nvPr/>
        </p:nvSpPr>
        <p:spPr>
          <a:xfrm>
            <a:off x="1838325" y="2224088"/>
            <a:ext cx="1135063" cy="2714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5" name="圓角矩形 24"/>
          <p:cNvSpPr/>
          <p:nvPr/>
        </p:nvSpPr>
        <p:spPr>
          <a:xfrm>
            <a:off x="3584575" y="1714500"/>
            <a:ext cx="2520950" cy="1381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6" name="圓角矩形 25"/>
          <p:cNvSpPr/>
          <p:nvPr/>
        </p:nvSpPr>
        <p:spPr>
          <a:xfrm>
            <a:off x="3446463" y="3616325"/>
            <a:ext cx="2586037" cy="2444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7" name="圓角矩形 26"/>
          <p:cNvSpPr/>
          <p:nvPr/>
        </p:nvSpPr>
        <p:spPr>
          <a:xfrm>
            <a:off x="962025" y="5876925"/>
            <a:ext cx="2695575" cy="288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28" name="圓角矩形 27"/>
          <p:cNvSpPr/>
          <p:nvPr/>
        </p:nvSpPr>
        <p:spPr>
          <a:xfrm>
            <a:off x="962025" y="6308725"/>
            <a:ext cx="2695575" cy="4333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Tree>
    <p:extLst>
      <p:ext uri="{BB962C8B-B14F-4D97-AF65-F5344CB8AC3E}">
        <p14:creationId xmlns:p14="http://schemas.microsoft.com/office/powerpoint/2010/main" val="3013505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nodeType="afterGroup">
                            <p:stCondLst>
                              <p:cond delay="2250"/>
                            </p:stCondLst>
                            <p:childTnLst>
                              <p:par>
                                <p:cTn id="21" presetID="10" presetClass="entr" presetSubtype="0" fill="hold" grpId="0" nodeType="afterEffect">
                                  <p:stCondLst>
                                    <p:cond delay="25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nodeType="afterGroup">
                            <p:stCondLst>
                              <p:cond delay="3000"/>
                            </p:stCondLst>
                            <p:childTnLst>
                              <p:par>
                                <p:cTn id="25" presetID="10" presetClass="entr" presetSubtype="0" fill="hold" grpId="0" nodeType="afterEffect">
                                  <p:stCondLst>
                                    <p:cond delay="25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12086</TotalTime>
  <Words>5437</Words>
  <Application>Microsoft Office PowerPoint</Application>
  <PresentationFormat>A4 紙張 (210x297 公釐)</PresentationFormat>
  <Paragraphs>575</Paragraphs>
  <Slides>73</Slides>
  <Notes>27</Notes>
  <HiddenSlides>0</HiddenSlides>
  <MMClips>0</MMClips>
  <ScaleCrop>false</ScaleCrop>
  <HeadingPairs>
    <vt:vector size="4" baseType="variant">
      <vt:variant>
        <vt:lpstr>佈景主題</vt:lpstr>
      </vt:variant>
      <vt:variant>
        <vt:i4>1</vt:i4>
      </vt:variant>
      <vt:variant>
        <vt:lpstr>投影片標題</vt:lpstr>
      </vt:variant>
      <vt:variant>
        <vt:i4>73</vt:i4>
      </vt:variant>
    </vt:vector>
  </HeadingPairs>
  <TitlesOfParts>
    <vt:vector size="74" baseType="lpstr">
      <vt:lpstr>Office 佈景主題</vt:lpstr>
      <vt:lpstr> 行政院人事行政總處  網際網路版人力資源管理資訊系統(WebHR)  102年增修功能說明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Tim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476903</dc:creator>
  <cp:lastModifiedBy>程元中</cp:lastModifiedBy>
  <cp:revision>639</cp:revision>
  <dcterms:created xsi:type="dcterms:W3CDTF">2005-01-20T06:57:21Z</dcterms:created>
  <dcterms:modified xsi:type="dcterms:W3CDTF">2014-01-17T01:33:17Z</dcterms:modified>
</cp:coreProperties>
</file>